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0" r:id="rId2"/>
    <p:sldId id="269" r:id="rId3"/>
  </p:sldIdLst>
  <p:sldSz cx="7200900" cy="10333038"/>
  <p:notesSz cx="6742113" cy="98758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5">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厚生労働省ネットワークシステム" initials="さ" lastIdx="1" clrIdx="0"/>
  <p:cmAuthor id="1" name="な" initials="永江"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7A2D"/>
    <a:srgbClr val="FF9933"/>
    <a:srgbClr val="FFFFCC"/>
    <a:srgbClr val="FFCCFF"/>
    <a:srgbClr val="FFCC00"/>
    <a:srgbClr val="FFCC66"/>
    <a:srgbClr val="FF9900"/>
    <a:srgbClr val="FF6600"/>
    <a:srgbClr val="FF99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7" autoAdjust="0"/>
    <p:restoredTop sz="99820" autoAdjust="0"/>
  </p:normalViewPr>
  <p:slideViewPr>
    <p:cSldViewPr>
      <p:cViewPr varScale="1">
        <p:scale>
          <a:sx n="74" d="100"/>
          <a:sy n="74" d="100"/>
        </p:scale>
        <p:origin x="3402" y="54"/>
      </p:cViewPr>
      <p:guideLst>
        <p:guide orient="horz" pos="3255"/>
        <p:guide pos="2268"/>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ERVER\disk1\&#29872;&#22659;&#25351;&#23566;&#35506;&#20849;&#26377;\04%20&#39135;&#21697;&#34907;&#29983;\24&#26989;&#21209;&#30740;&#31350;\R07%20&#26989;&#21209;&#30740;&#31350;\&#12304;R7&#30330;&#34920;&#26696;&#12305;&#12521;&#12540;&#12513;&#12531;&#23627;&#12398;&#12524;&#12450;&#12481;&#12515;&#12540;&#12471;&#12517;&#12540;\&#28201;&#24230;&#12487;&#12540;&#12479;\&#35930;\&#35930;1No-1.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spPr>
            <a:ln w="28575" cap="rnd">
              <a:solidFill>
                <a:schemeClr val="tx1"/>
              </a:solidFill>
              <a:round/>
            </a:ln>
            <a:effectLst/>
          </c:spPr>
          <c:marker>
            <c:symbol val="none"/>
          </c:marker>
          <c:cat>
            <c:numRef>
              <c:f>'鶏肉1-ANo-1'!$C$7:$C$167</c:f>
              <c:numCache>
                <c:formatCode>General</c:formatCode>
                <c:ptCount val="16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numCache>
            </c:numRef>
          </c:cat>
          <c:val>
            <c:numRef>
              <c:f>'鶏肉1-ANo-1'!$G$7:$G$167</c:f>
              <c:numCache>
                <c:formatCode>General</c:formatCode>
                <c:ptCount val="161"/>
                <c:pt idx="0">
                  <c:v>8.8333333330000006</c:v>
                </c:pt>
                <c:pt idx="1">
                  <c:v>10.199999999999999</c:v>
                </c:pt>
                <c:pt idx="2">
                  <c:v>17.833333329999999</c:v>
                </c:pt>
                <c:pt idx="3">
                  <c:v>27.56666667</c:v>
                </c:pt>
                <c:pt idx="4">
                  <c:v>36</c:v>
                </c:pt>
                <c:pt idx="5">
                  <c:v>42.566666669999996</c:v>
                </c:pt>
                <c:pt idx="6">
                  <c:v>47.366666670000001</c:v>
                </c:pt>
                <c:pt idx="7">
                  <c:v>50.866666670000001</c:v>
                </c:pt>
                <c:pt idx="8">
                  <c:v>53.433333330000004</c:v>
                </c:pt>
                <c:pt idx="9">
                  <c:v>55.4</c:v>
                </c:pt>
                <c:pt idx="10">
                  <c:v>56.833333330000002</c:v>
                </c:pt>
                <c:pt idx="11">
                  <c:v>57.9</c:v>
                </c:pt>
                <c:pt idx="12">
                  <c:v>58.766666669999999</c:v>
                </c:pt>
                <c:pt idx="13">
                  <c:v>59.4</c:v>
                </c:pt>
                <c:pt idx="14">
                  <c:v>59.866666670000001</c:v>
                </c:pt>
                <c:pt idx="15">
                  <c:v>60.233333330000001</c:v>
                </c:pt>
                <c:pt idx="16">
                  <c:v>60.533333329999998</c:v>
                </c:pt>
                <c:pt idx="17">
                  <c:v>60.733333330000001</c:v>
                </c:pt>
                <c:pt idx="18">
                  <c:v>60.833333330000002</c:v>
                </c:pt>
                <c:pt idx="19">
                  <c:v>61</c:v>
                </c:pt>
                <c:pt idx="20">
                  <c:v>61.066666669999996</c:v>
                </c:pt>
                <c:pt idx="21">
                  <c:v>61.166666669999998</c:v>
                </c:pt>
                <c:pt idx="22">
                  <c:v>61.2</c:v>
                </c:pt>
                <c:pt idx="23">
                  <c:v>61.233333330000001</c:v>
                </c:pt>
                <c:pt idx="24">
                  <c:v>61.266666669999999</c:v>
                </c:pt>
                <c:pt idx="25">
                  <c:v>61.3</c:v>
                </c:pt>
                <c:pt idx="26">
                  <c:v>61.3</c:v>
                </c:pt>
                <c:pt idx="27">
                  <c:v>61.3</c:v>
                </c:pt>
                <c:pt idx="28">
                  <c:v>61.333333330000002</c:v>
                </c:pt>
                <c:pt idx="29">
                  <c:v>61.333333330000002</c:v>
                </c:pt>
                <c:pt idx="30">
                  <c:v>61.333333330000002</c:v>
                </c:pt>
                <c:pt idx="31">
                  <c:v>61.333333330000002</c:v>
                </c:pt>
                <c:pt idx="32">
                  <c:v>61.333333330000002</c:v>
                </c:pt>
                <c:pt idx="33">
                  <c:v>61.033333329999998</c:v>
                </c:pt>
                <c:pt idx="34">
                  <c:v>59.633333329999999</c:v>
                </c:pt>
                <c:pt idx="35">
                  <c:v>57.566666669999996</c:v>
                </c:pt>
                <c:pt idx="36">
                  <c:v>54.4</c:v>
                </c:pt>
                <c:pt idx="37">
                  <c:v>51.8</c:v>
                </c:pt>
                <c:pt idx="38">
                  <c:v>49.4</c:v>
                </c:pt>
                <c:pt idx="39">
                  <c:v>47.1</c:v>
                </c:pt>
                <c:pt idx="40">
                  <c:v>44.9</c:v>
                </c:pt>
                <c:pt idx="41">
                  <c:v>42.8</c:v>
                </c:pt>
                <c:pt idx="42">
                  <c:v>40.799999999999997</c:v>
                </c:pt>
                <c:pt idx="43">
                  <c:v>39</c:v>
                </c:pt>
                <c:pt idx="44">
                  <c:v>37.299999999999997</c:v>
                </c:pt>
                <c:pt idx="45">
                  <c:v>35.700000000000003</c:v>
                </c:pt>
                <c:pt idx="46">
                  <c:v>34.1</c:v>
                </c:pt>
                <c:pt idx="47">
                  <c:v>32.700000000000003</c:v>
                </c:pt>
                <c:pt idx="48">
                  <c:v>31.3</c:v>
                </c:pt>
                <c:pt idx="49">
                  <c:v>30.1</c:v>
                </c:pt>
                <c:pt idx="50">
                  <c:v>28.8</c:v>
                </c:pt>
                <c:pt idx="51">
                  <c:v>27.7</c:v>
                </c:pt>
                <c:pt idx="52">
                  <c:v>26.7</c:v>
                </c:pt>
                <c:pt idx="53">
                  <c:v>25.7</c:v>
                </c:pt>
                <c:pt idx="54">
                  <c:v>24.7</c:v>
                </c:pt>
                <c:pt idx="55">
                  <c:v>23.8</c:v>
                </c:pt>
                <c:pt idx="56">
                  <c:v>22.9</c:v>
                </c:pt>
                <c:pt idx="57">
                  <c:v>22</c:v>
                </c:pt>
                <c:pt idx="58">
                  <c:v>21.3</c:v>
                </c:pt>
                <c:pt idx="59">
                  <c:v>20.6</c:v>
                </c:pt>
                <c:pt idx="60">
                  <c:v>19.899999999999999</c:v>
                </c:pt>
                <c:pt idx="61">
                  <c:v>19.2</c:v>
                </c:pt>
                <c:pt idx="62">
                  <c:v>18.5</c:v>
                </c:pt>
                <c:pt idx="63">
                  <c:v>17.899999999999999</c:v>
                </c:pt>
                <c:pt idx="64">
                  <c:v>17.3</c:v>
                </c:pt>
                <c:pt idx="65">
                  <c:v>16.7</c:v>
                </c:pt>
                <c:pt idx="66">
                  <c:v>16.2</c:v>
                </c:pt>
                <c:pt idx="67">
                  <c:v>15.7</c:v>
                </c:pt>
                <c:pt idx="68">
                  <c:v>15.3</c:v>
                </c:pt>
                <c:pt idx="69">
                  <c:v>14.8</c:v>
                </c:pt>
                <c:pt idx="70">
                  <c:v>14.3</c:v>
                </c:pt>
                <c:pt idx="71">
                  <c:v>13.9</c:v>
                </c:pt>
                <c:pt idx="72">
                  <c:v>13.4</c:v>
                </c:pt>
                <c:pt idx="73">
                  <c:v>13</c:v>
                </c:pt>
                <c:pt idx="74">
                  <c:v>12.6</c:v>
                </c:pt>
                <c:pt idx="75">
                  <c:v>12.3</c:v>
                </c:pt>
                <c:pt idx="76">
                  <c:v>11.9</c:v>
                </c:pt>
                <c:pt idx="77">
                  <c:v>11.6</c:v>
                </c:pt>
                <c:pt idx="78">
                  <c:v>11.4</c:v>
                </c:pt>
                <c:pt idx="79">
                  <c:v>11.1</c:v>
                </c:pt>
                <c:pt idx="80">
                  <c:v>10.9</c:v>
                </c:pt>
                <c:pt idx="81">
                  <c:v>10.6</c:v>
                </c:pt>
                <c:pt idx="82">
                  <c:v>10.4</c:v>
                </c:pt>
                <c:pt idx="83">
                  <c:v>10.199999999999999</c:v>
                </c:pt>
                <c:pt idx="84">
                  <c:v>9.9</c:v>
                </c:pt>
                <c:pt idx="85">
                  <c:v>9.6999999999999993</c:v>
                </c:pt>
                <c:pt idx="86">
                  <c:v>9.4</c:v>
                </c:pt>
                <c:pt idx="87">
                  <c:v>9.3000000000000007</c:v>
                </c:pt>
                <c:pt idx="88">
                  <c:v>9</c:v>
                </c:pt>
                <c:pt idx="89">
                  <c:v>8.8000000000000007</c:v>
                </c:pt>
                <c:pt idx="90">
                  <c:v>8.6</c:v>
                </c:pt>
                <c:pt idx="91">
                  <c:v>8.4</c:v>
                </c:pt>
                <c:pt idx="92">
                  <c:v>8.3000000000000007</c:v>
                </c:pt>
                <c:pt idx="93">
                  <c:v>8.1</c:v>
                </c:pt>
                <c:pt idx="94">
                  <c:v>7.9</c:v>
                </c:pt>
                <c:pt idx="95">
                  <c:v>7.8</c:v>
                </c:pt>
                <c:pt idx="96">
                  <c:v>7.7</c:v>
                </c:pt>
                <c:pt idx="97">
                  <c:v>7.6</c:v>
                </c:pt>
                <c:pt idx="98">
                  <c:v>7.4</c:v>
                </c:pt>
                <c:pt idx="99">
                  <c:v>7.3</c:v>
                </c:pt>
                <c:pt idx="100">
                  <c:v>7.2</c:v>
                </c:pt>
                <c:pt idx="101">
                  <c:v>7.1</c:v>
                </c:pt>
                <c:pt idx="102">
                  <c:v>6.9</c:v>
                </c:pt>
                <c:pt idx="103">
                  <c:v>6.8</c:v>
                </c:pt>
                <c:pt idx="104">
                  <c:v>6.8</c:v>
                </c:pt>
                <c:pt idx="105">
                  <c:v>6.6</c:v>
                </c:pt>
                <c:pt idx="106">
                  <c:v>6.6</c:v>
                </c:pt>
                <c:pt idx="107">
                  <c:v>6.4</c:v>
                </c:pt>
                <c:pt idx="108">
                  <c:v>6.4</c:v>
                </c:pt>
                <c:pt idx="109">
                  <c:v>6.3</c:v>
                </c:pt>
                <c:pt idx="110">
                  <c:v>6.3</c:v>
                </c:pt>
                <c:pt idx="111">
                  <c:v>6.1</c:v>
                </c:pt>
                <c:pt idx="112">
                  <c:v>6.1</c:v>
                </c:pt>
                <c:pt idx="113">
                  <c:v>6</c:v>
                </c:pt>
                <c:pt idx="114">
                  <c:v>5.9</c:v>
                </c:pt>
                <c:pt idx="115">
                  <c:v>5.9</c:v>
                </c:pt>
                <c:pt idx="116">
                  <c:v>5.8</c:v>
                </c:pt>
                <c:pt idx="117">
                  <c:v>5.8</c:v>
                </c:pt>
                <c:pt idx="118">
                  <c:v>5.7</c:v>
                </c:pt>
                <c:pt idx="119">
                  <c:v>5.7</c:v>
                </c:pt>
                <c:pt idx="120">
                  <c:v>5.6</c:v>
                </c:pt>
                <c:pt idx="121">
                  <c:v>5.6</c:v>
                </c:pt>
                <c:pt idx="122">
                  <c:v>5.5</c:v>
                </c:pt>
                <c:pt idx="123">
                  <c:v>5.4</c:v>
                </c:pt>
                <c:pt idx="124">
                  <c:v>5.4</c:v>
                </c:pt>
                <c:pt idx="125">
                  <c:v>5.3</c:v>
                </c:pt>
                <c:pt idx="126">
                  <c:v>5.3</c:v>
                </c:pt>
                <c:pt idx="127">
                  <c:v>5.3</c:v>
                </c:pt>
                <c:pt idx="128">
                  <c:v>5.2</c:v>
                </c:pt>
                <c:pt idx="129">
                  <c:v>5.2</c:v>
                </c:pt>
                <c:pt idx="130">
                  <c:v>5.0999999999999996</c:v>
                </c:pt>
                <c:pt idx="131">
                  <c:v>5.0999999999999996</c:v>
                </c:pt>
                <c:pt idx="132">
                  <c:v>5.0999999999999996</c:v>
                </c:pt>
                <c:pt idx="133">
                  <c:v>5</c:v>
                </c:pt>
                <c:pt idx="134">
                  <c:v>5</c:v>
                </c:pt>
                <c:pt idx="135">
                  <c:v>4.9000000000000004</c:v>
                </c:pt>
                <c:pt idx="136">
                  <c:v>4.9000000000000004</c:v>
                </c:pt>
                <c:pt idx="137">
                  <c:v>4.9000000000000004</c:v>
                </c:pt>
                <c:pt idx="138">
                  <c:v>4.8</c:v>
                </c:pt>
                <c:pt idx="139">
                  <c:v>4.8</c:v>
                </c:pt>
                <c:pt idx="140">
                  <c:v>4.8</c:v>
                </c:pt>
                <c:pt idx="141">
                  <c:v>4.8</c:v>
                </c:pt>
                <c:pt idx="142">
                  <c:v>4.8</c:v>
                </c:pt>
                <c:pt idx="143">
                  <c:v>4.7</c:v>
                </c:pt>
                <c:pt idx="144">
                  <c:v>4.5999999999999996</c:v>
                </c:pt>
                <c:pt idx="145">
                  <c:v>4.5999999999999996</c:v>
                </c:pt>
                <c:pt idx="146">
                  <c:v>4.5999999999999996</c:v>
                </c:pt>
                <c:pt idx="147">
                  <c:v>4.5999999999999996</c:v>
                </c:pt>
                <c:pt idx="148">
                  <c:v>4.5999999999999996</c:v>
                </c:pt>
                <c:pt idx="149">
                  <c:v>4.5999999999999996</c:v>
                </c:pt>
                <c:pt idx="150">
                  <c:v>4.5999999999999996</c:v>
                </c:pt>
                <c:pt idx="151">
                  <c:v>4.5</c:v>
                </c:pt>
                <c:pt idx="152">
                  <c:v>4.5</c:v>
                </c:pt>
                <c:pt idx="153">
                  <c:v>4.5</c:v>
                </c:pt>
                <c:pt idx="154">
                  <c:v>4.4000000000000004</c:v>
                </c:pt>
                <c:pt idx="155">
                  <c:v>4.4000000000000004</c:v>
                </c:pt>
                <c:pt idx="156">
                  <c:v>4.4000000000000004</c:v>
                </c:pt>
                <c:pt idx="157">
                  <c:v>4.4000000000000004</c:v>
                </c:pt>
                <c:pt idx="158">
                  <c:v>4.4000000000000004</c:v>
                </c:pt>
                <c:pt idx="159">
                  <c:v>4.4000000000000004</c:v>
                </c:pt>
                <c:pt idx="160">
                  <c:v>4.3</c:v>
                </c:pt>
              </c:numCache>
            </c:numRef>
          </c:val>
          <c:smooth val="0"/>
          <c:extLst>
            <c:ext xmlns:c16="http://schemas.microsoft.com/office/drawing/2014/chart" uri="{C3380CC4-5D6E-409C-BE32-E72D297353CC}">
              <c16:uniqueId val="{00000000-A0B0-4B49-922F-1381816A6F8E}"/>
            </c:ext>
          </c:extLst>
        </c:ser>
        <c:dLbls>
          <c:showLegendKey val="0"/>
          <c:showVal val="0"/>
          <c:showCatName val="0"/>
          <c:showSerName val="0"/>
          <c:showPercent val="0"/>
          <c:showBubbleSize val="0"/>
        </c:dLbls>
        <c:smooth val="0"/>
        <c:axId val="232834239"/>
        <c:axId val="232798719"/>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'鶏肉1-ANo-1'!$C$7:$C$167</c15:sqref>
                        </c15:formulaRef>
                      </c:ext>
                    </c:extLst>
                    <c:numCache>
                      <c:formatCode>General</c:formatCode>
                      <c:ptCount val="16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numCache>
                  </c:numRef>
                </c:cat>
                <c:val>
                  <c:numRef>
                    <c:extLst>
                      <c:ext uri="{02D57815-91ED-43cb-92C2-25804820EDAC}">
                        <c15:formulaRef>
                          <c15:sqref>'鶏肉1-ANo-1'!$D$7:$D$167</c15:sqref>
                        </c15:formulaRef>
                      </c:ext>
                    </c:extLst>
                    <c:numCache>
                      <c:formatCode>General</c:formatCode>
                      <c:ptCount val="161"/>
                      <c:pt idx="0">
                        <c:v>9.9</c:v>
                      </c:pt>
                      <c:pt idx="1">
                        <c:v>11.6</c:v>
                      </c:pt>
                      <c:pt idx="2">
                        <c:v>19.100000000000001</c:v>
                      </c:pt>
                      <c:pt idx="3">
                        <c:v>28.9</c:v>
                      </c:pt>
                      <c:pt idx="4">
                        <c:v>37.4</c:v>
                      </c:pt>
                      <c:pt idx="5">
                        <c:v>43.8</c:v>
                      </c:pt>
                      <c:pt idx="6">
                        <c:v>48.3</c:v>
                      </c:pt>
                      <c:pt idx="7">
                        <c:v>51.6</c:v>
                      </c:pt>
                      <c:pt idx="8">
                        <c:v>54.1</c:v>
                      </c:pt>
                      <c:pt idx="9">
                        <c:v>56</c:v>
                      </c:pt>
                      <c:pt idx="10">
                        <c:v>57.4</c:v>
                      </c:pt>
                      <c:pt idx="11">
                        <c:v>58.4</c:v>
                      </c:pt>
                      <c:pt idx="12">
                        <c:v>59.3</c:v>
                      </c:pt>
                      <c:pt idx="13">
                        <c:v>59.9</c:v>
                      </c:pt>
                      <c:pt idx="14">
                        <c:v>60.3</c:v>
                      </c:pt>
                      <c:pt idx="15">
                        <c:v>60.6</c:v>
                      </c:pt>
                      <c:pt idx="16">
                        <c:v>60.9</c:v>
                      </c:pt>
                      <c:pt idx="17">
                        <c:v>61.1</c:v>
                      </c:pt>
                      <c:pt idx="18">
                        <c:v>61.2</c:v>
                      </c:pt>
                      <c:pt idx="19">
                        <c:v>61.3</c:v>
                      </c:pt>
                      <c:pt idx="20">
                        <c:v>61.4</c:v>
                      </c:pt>
                      <c:pt idx="21">
                        <c:v>61.4</c:v>
                      </c:pt>
                      <c:pt idx="22">
                        <c:v>61.5</c:v>
                      </c:pt>
                      <c:pt idx="23">
                        <c:v>61.5</c:v>
                      </c:pt>
                      <c:pt idx="24">
                        <c:v>61.5</c:v>
                      </c:pt>
                      <c:pt idx="25">
                        <c:v>61.6</c:v>
                      </c:pt>
                      <c:pt idx="26">
                        <c:v>61.6</c:v>
                      </c:pt>
                      <c:pt idx="27">
                        <c:v>61.6</c:v>
                      </c:pt>
                      <c:pt idx="28">
                        <c:v>61.6</c:v>
                      </c:pt>
                      <c:pt idx="29">
                        <c:v>61.6</c:v>
                      </c:pt>
                      <c:pt idx="30">
                        <c:v>61.6</c:v>
                      </c:pt>
                      <c:pt idx="31">
                        <c:v>61.6</c:v>
                      </c:pt>
                      <c:pt idx="32">
                        <c:v>61.6</c:v>
                      </c:pt>
                      <c:pt idx="33">
                        <c:v>60.9</c:v>
                      </c:pt>
                      <c:pt idx="34">
                        <c:v>58.9</c:v>
                      </c:pt>
                      <c:pt idx="35">
                        <c:v>56.9</c:v>
                      </c:pt>
                      <c:pt idx="36">
                        <c:v>54.4</c:v>
                      </c:pt>
                      <c:pt idx="37">
                        <c:v>51.8</c:v>
                      </c:pt>
                      <c:pt idx="38">
                        <c:v>49.4</c:v>
                      </c:pt>
                      <c:pt idx="39">
                        <c:v>47.1</c:v>
                      </c:pt>
                      <c:pt idx="40">
                        <c:v>44.9</c:v>
                      </c:pt>
                      <c:pt idx="41">
                        <c:v>42.8</c:v>
                      </c:pt>
                      <c:pt idx="42">
                        <c:v>40.799999999999997</c:v>
                      </c:pt>
                      <c:pt idx="43">
                        <c:v>39</c:v>
                      </c:pt>
                      <c:pt idx="44">
                        <c:v>37.299999999999997</c:v>
                      </c:pt>
                      <c:pt idx="45">
                        <c:v>35.700000000000003</c:v>
                      </c:pt>
                      <c:pt idx="46">
                        <c:v>34.1</c:v>
                      </c:pt>
                      <c:pt idx="47">
                        <c:v>32.700000000000003</c:v>
                      </c:pt>
                      <c:pt idx="48">
                        <c:v>31.3</c:v>
                      </c:pt>
                      <c:pt idx="49">
                        <c:v>30.1</c:v>
                      </c:pt>
                      <c:pt idx="50">
                        <c:v>28.8</c:v>
                      </c:pt>
                      <c:pt idx="51">
                        <c:v>27.7</c:v>
                      </c:pt>
                      <c:pt idx="52">
                        <c:v>26.7</c:v>
                      </c:pt>
                      <c:pt idx="53">
                        <c:v>25.7</c:v>
                      </c:pt>
                      <c:pt idx="54">
                        <c:v>24.7</c:v>
                      </c:pt>
                      <c:pt idx="55">
                        <c:v>23.8</c:v>
                      </c:pt>
                      <c:pt idx="56">
                        <c:v>22.9</c:v>
                      </c:pt>
                      <c:pt idx="57">
                        <c:v>22</c:v>
                      </c:pt>
                      <c:pt idx="58">
                        <c:v>21.3</c:v>
                      </c:pt>
                      <c:pt idx="59">
                        <c:v>20.6</c:v>
                      </c:pt>
                      <c:pt idx="60">
                        <c:v>19.899999999999999</c:v>
                      </c:pt>
                      <c:pt idx="61">
                        <c:v>19.2</c:v>
                      </c:pt>
                      <c:pt idx="62">
                        <c:v>18.5</c:v>
                      </c:pt>
                      <c:pt idx="63">
                        <c:v>17.899999999999999</c:v>
                      </c:pt>
                      <c:pt idx="64">
                        <c:v>17.3</c:v>
                      </c:pt>
                      <c:pt idx="65">
                        <c:v>16.7</c:v>
                      </c:pt>
                      <c:pt idx="66">
                        <c:v>16.2</c:v>
                      </c:pt>
                      <c:pt idx="67">
                        <c:v>15.7</c:v>
                      </c:pt>
                      <c:pt idx="68">
                        <c:v>15.3</c:v>
                      </c:pt>
                      <c:pt idx="69">
                        <c:v>14.8</c:v>
                      </c:pt>
                      <c:pt idx="70">
                        <c:v>14.3</c:v>
                      </c:pt>
                      <c:pt idx="71">
                        <c:v>13.9</c:v>
                      </c:pt>
                      <c:pt idx="72">
                        <c:v>13.4</c:v>
                      </c:pt>
                      <c:pt idx="73">
                        <c:v>13</c:v>
                      </c:pt>
                      <c:pt idx="74">
                        <c:v>12.6</c:v>
                      </c:pt>
                      <c:pt idx="75">
                        <c:v>12.3</c:v>
                      </c:pt>
                      <c:pt idx="76">
                        <c:v>11.9</c:v>
                      </c:pt>
                      <c:pt idx="77">
                        <c:v>11.6</c:v>
                      </c:pt>
                      <c:pt idx="78">
                        <c:v>11.4</c:v>
                      </c:pt>
                      <c:pt idx="79">
                        <c:v>11.1</c:v>
                      </c:pt>
                      <c:pt idx="80">
                        <c:v>10.9</c:v>
                      </c:pt>
                      <c:pt idx="81">
                        <c:v>10.6</c:v>
                      </c:pt>
                      <c:pt idx="82">
                        <c:v>10.4</c:v>
                      </c:pt>
                      <c:pt idx="83">
                        <c:v>10.199999999999999</c:v>
                      </c:pt>
                      <c:pt idx="84">
                        <c:v>9.9</c:v>
                      </c:pt>
                      <c:pt idx="85">
                        <c:v>9.6999999999999993</c:v>
                      </c:pt>
                      <c:pt idx="86">
                        <c:v>9.4</c:v>
                      </c:pt>
                      <c:pt idx="87">
                        <c:v>9.3000000000000007</c:v>
                      </c:pt>
                      <c:pt idx="88">
                        <c:v>9</c:v>
                      </c:pt>
                      <c:pt idx="89">
                        <c:v>8.8000000000000007</c:v>
                      </c:pt>
                      <c:pt idx="90">
                        <c:v>8.6</c:v>
                      </c:pt>
                      <c:pt idx="91">
                        <c:v>8.4</c:v>
                      </c:pt>
                      <c:pt idx="92">
                        <c:v>8.3000000000000007</c:v>
                      </c:pt>
                      <c:pt idx="93">
                        <c:v>8.1</c:v>
                      </c:pt>
                      <c:pt idx="94">
                        <c:v>7.9</c:v>
                      </c:pt>
                      <c:pt idx="95">
                        <c:v>7.8</c:v>
                      </c:pt>
                      <c:pt idx="96">
                        <c:v>7.7</c:v>
                      </c:pt>
                      <c:pt idx="97">
                        <c:v>7.6</c:v>
                      </c:pt>
                      <c:pt idx="98">
                        <c:v>7.4</c:v>
                      </c:pt>
                      <c:pt idx="99">
                        <c:v>7.3</c:v>
                      </c:pt>
                      <c:pt idx="100">
                        <c:v>7.2</c:v>
                      </c:pt>
                      <c:pt idx="101">
                        <c:v>7.1</c:v>
                      </c:pt>
                      <c:pt idx="102">
                        <c:v>6.9</c:v>
                      </c:pt>
                      <c:pt idx="103">
                        <c:v>6.8</c:v>
                      </c:pt>
                      <c:pt idx="104">
                        <c:v>6.8</c:v>
                      </c:pt>
                      <c:pt idx="105">
                        <c:v>6.6</c:v>
                      </c:pt>
                      <c:pt idx="106">
                        <c:v>6.6</c:v>
                      </c:pt>
                      <c:pt idx="107">
                        <c:v>6.4</c:v>
                      </c:pt>
                      <c:pt idx="108">
                        <c:v>6.4</c:v>
                      </c:pt>
                      <c:pt idx="109">
                        <c:v>6.3</c:v>
                      </c:pt>
                      <c:pt idx="110">
                        <c:v>6.3</c:v>
                      </c:pt>
                      <c:pt idx="111">
                        <c:v>6.1</c:v>
                      </c:pt>
                      <c:pt idx="112">
                        <c:v>6.1</c:v>
                      </c:pt>
                      <c:pt idx="113">
                        <c:v>6</c:v>
                      </c:pt>
                      <c:pt idx="114">
                        <c:v>5.9</c:v>
                      </c:pt>
                      <c:pt idx="115">
                        <c:v>5.9</c:v>
                      </c:pt>
                      <c:pt idx="116">
                        <c:v>5.8</c:v>
                      </c:pt>
                      <c:pt idx="117">
                        <c:v>5.8</c:v>
                      </c:pt>
                      <c:pt idx="118">
                        <c:v>5.7</c:v>
                      </c:pt>
                      <c:pt idx="119">
                        <c:v>5.7</c:v>
                      </c:pt>
                      <c:pt idx="120">
                        <c:v>5.6</c:v>
                      </c:pt>
                      <c:pt idx="121">
                        <c:v>5.6</c:v>
                      </c:pt>
                      <c:pt idx="122">
                        <c:v>5.5</c:v>
                      </c:pt>
                      <c:pt idx="123">
                        <c:v>5.4</c:v>
                      </c:pt>
                      <c:pt idx="124">
                        <c:v>5.4</c:v>
                      </c:pt>
                      <c:pt idx="125">
                        <c:v>5.3</c:v>
                      </c:pt>
                      <c:pt idx="126">
                        <c:v>5.3</c:v>
                      </c:pt>
                      <c:pt idx="127">
                        <c:v>5.3</c:v>
                      </c:pt>
                      <c:pt idx="128">
                        <c:v>5.2</c:v>
                      </c:pt>
                      <c:pt idx="129">
                        <c:v>5.2</c:v>
                      </c:pt>
                      <c:pt idx="130">
                        <c:v>5.0999999999999996</c:v>
                      </c:pt>
                      <c:pt idx="131">
                        <c:v>5.0999999999999996</c:v>
                      </c:pt>
                      <c:pt idx="132">
                        <c:v>5.0999999999999996</c:v>
                      </c:pt>
                      <c:pt idx="133">
                        <c:v>5</c:v>
                      </c:pt>
                      <c:pt idx="134">
                        <c:v>5</c:v>
                      </c:pt>
                      <c:pt idx="135">
                        <c:v>4.9000000000000004</c:v>
                      </c:pt>
                      <c:pt idx="136">
                        <c:v>4.9000000000000004</c:v>
                      </c:pt>
                      <c:pt idx="137">
                        <c:v>4.9000000000000004</c:v>
                      </c:pt>
                      <c:pt idx="138">
                        <c:v>4.8</c:v>
                      </c:pt>
                      <c:pt idx="139">
                        <c:v>4.8</c:v>
                      </c:pt>
                      <c:pt idx="140">
                        <c:v>4.8</c:v>
                      </c:pt>
                      <c:pt idx="141">
                        <c:v>4.8</c:v>
                      </c:pt>
                      <c:pt idx="142">
                        <c:v>4.8</c:v>
                      </c:pt>
                      <c:pt idx="143">
                        <c:v>4.7</c:v>
                      </c:pt>
                      <c:pt idx="144">
                        <c:v>4.5999999999999996</c:v>
                      </c:pt>
                      <c:pt idx="145">
                        <c:v>4.5999999999999996</c:v>
                      </c:pt>
                      <c:pt idx="146">
                        <c:v>4.5999999999999996</c:v>
                      </c:pt>
                      <c:pt idx="147">
                        <c:v>4.5999999999999996</c:v>
                      </c:pt>
                      <c:pt idx="148">
                        <c:v>4.5999999999999996</c:v>
                      </c:pt>
                      <c:pt idx="149">
                        <c:v>4.5999999999999996</c:v>
                      </c:pt>
                      <c:pt idx="150">
                        <c:v>4.5999999999999996</c:v>
                      </c:pt>
                      <c:pt idx="151">
                        <c:v>4.5</c:v>
                      </c:pt>
                      <c:pt idx="152">
                        <c:v>4.5</c:v>
                      </c:pt>
                      <c:pt idx="153">
                        <c:v>4.5</c:v>
                      </c:pt>
                      <c:pt idx="154">
                        <c:v>4.4000000000000004</c:v>
                      </c:pt>
                      <c:pt idx="155">
                        <c:v>4.4000000000000004</c:v>
                      </c:pt>
                      <c:pt idx="156">
                        <c:v>4.4000000000000004</c:v>
                      </c:pt>
                      <c:pt idx="157">
                        <c:v>4.4000000000000004</c:v>
                      </c:pt>
                      <c:pt idx="158">
                        <c:v>4.4000000000000004</c:v>
                      </c:pt>
                      <c:pt idx="159">
                        <c:v>4.4000000000000004</c:v>
                      </c:pt>
                      <c:pt idx="160">
                        <c:v>4.3</c:v>
                      </c:pt>
                    </c:numCache>
                  </c:numRef>
                </c:val>
                <c:smooth val="0"/>
                <c:extLst>
                  <c:ext xmlns:c16="http://schemas.microsoft.com/office/drawing/2014/chart" uri="{C3380CC4-5D6E-409C-BE32-E72D297353CC}">
                    <c16:uniqueId val="{00000001-A0B0-4B49-922F-1381816A6F8E}"/>
                  </c:ext>
                </c:extLst>
              </c15:ser>
            </c15:filteredLineSeries>
            <c15:filteredLineSeries>
              <c15:ser>
                <c:idx val="1"/>
                <c:order val="1"/>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'鶏肉1-ANo-1'!$C$7:$C$167</c15:sqref>
                        </c15:formulaRef>
                      </c:ext>
                    </c:extLst>
                    <c:numCache>
                      <c:formatCode>General</c:formatCode>
                      <c:ptCount val="16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numCache>
                  </c:numRef>
                </c:cat>
                <c:val>
                  <c:numRef>
                    <c:extLst xmlns:c15="http://schemas.microsoft.com/office/drawing/2012/chart">
                      <c:ext xmlns:c15="http://schemas.microsoft.com/office/drawing/2012/chart" uri="{02D57815-91ED-43cb-92C2-25804820EDAC}">
                        <c15:formulaRef>
                          <c15:sqref>'鶏肉1-ANo-1'!$E$7:$E$167</c15:sqref>
                        </c15:formulaRef>
                      </c:ext>
                    </c:extLst>
                    <c:numCache>
                      <c:formatCode>General</c:formatCode>
                      <c:ptCount val="161"/>
                      <c:pt idx="0">
                        <c:v>8</c:v>
                      </c:pt>
                      <c:pt idx="1">
                        <c:v>10.9</c:v>
                      </c:pt>
                      <c:pt idx="2">
                        <c:v>19.100000000000001</c:v>
                      </c:pt>
                      <c:pt idx="3">
                        <c:v>28.6</c:v>
                      </c:pt>
                      <c:pt idx="4">
                        <c:v>36.4</c:v>
                      </c:pt>
                      <c:pt idx="5">
                        <c:v>42.8</c:v>
                      </c:pt>
                      <c:pt idx="6">
                        <c:v>47.4</c:v>
                      </c:pt>
                      <c:pt idx="7">
                        <c:v>50.8</c:v>
                      </c:pt>
                      <c:pt idx="8">
                        <c:v>53.3</c:v>
                      </c:pt>
                      <c:pt idx="9">
                        <c:v>55.1</c:v>
                      </c:pt>
                      <c:pt idx="10">
                        <c:v>56.5</c:v>
                      </c:pt>
                      <c:pt idx="11">
                        <c:v>57.5</c:v>
                      </c:pt>
                      <c:pt idx="12">
                        <c:v>58.3</c:v>
                      </c:pt>
                      <c:pt idx="13">
                        <c:v>58.9</c:v>
                      </c:pt>
                      <c:pt idx="14">
                        <c:v>59.4</c:v>
                      </c:pt>
                      <c:pt idx="15">
                        <c:v>59.8</c:v>
                      </c:pt>
                      <c:pt idx="16">
                        <c:v>60.1</c:v>
                      </c:pt>
                      <c:pt idx="17">
                        <c:v>60.3</c:v>
                      </c:pt>
                      <c:pt idx="18">
                        <c:v>60.4</c:v>
                      </c:pt>
                      <c:pt idx="19">
                        <c:v>60.6</c:v>
                      </c:pt>
                      <c:pt idx="20">
                        <c:v>60.7</c:v>
                      </c:pt>
                      <c:pt idx="21">
                        <c:v>60.8</c:v>
                      </c:pt>
                      <c:pt idx="22">
                        <c:v>60.8</c:v>
                      </c:pt>
                      <c:pt idx="23">
                        <c:v>60.9</c:v>
                      </c:pt>
                      <c:pt idx="24">
                        <c:v>60.9</c:v>
                      </c:pt>
                      <c:pt idx="25">
                        <c:v>60.9</c:v>
                      </c:pt>
                      <c:pt idx="26">
                        <c:v>60.9</c:v>
                      </c:pt>
                      <c:pt idx="27">
                        <c:v>60.9</c:v>
                      </c:pt>
                      <c:pt idx="28">
                        <c:v>61</c:v>
                      </c:pt>
                      <c:pt idx="29">
                        <c:v>61</c:v>
                      </c:pt>
                      <c:pt idx="30">
                        <c:v>61</c:v>
                      </c:pt>
                      <c:pt idx="31">
                        <c:v>61</c:v>
                      </c:pt>
                      <c:pt idx="32">
                        <c:v>61</c:v>
                      </c:pt>
                      <c:pt idx="33">
                        <c:v>60.8</c:v>
                      </c:pt>
                      <c:pt idx="34">
                        <c:v>59.4</c:v>
                      </c:pt>
                      <c:pt idx="35">
                        <c:v>57.1</c:v>
                      </c:pt>
                      <c:pt idx="36">
                        <c:v>54.4</c:v>
                      </c:pt>
                      <c:pt idx="37">
                        <c:v>51.8</c:v>
                      </c:pt>
                      <c:pt idx="38">
                        <c:v>49.4</c:v>
                      </c:pt>
                      <c:pt idx="39">
                        <c:v>47.1</c:v>
                      </c:pt>
                      <c:pt idx="40">
                        <c:v>44.9</c:v>
                      </c:pt>
                      <c:pt idx="41">
                        <c:v>42.8</c:v>
                      </c:pt>
                      <c:pt idx="42">
                        <c:v>40.799999999999997</c:v>
                      </c:pt>
                      <c:pt idx="43">
                        <c:v>39</c:v>
                      </c:pt>
                      <c:pt idx="44">
                        <c:v>37.299999999999997</c:v>
                      </c:pt>
                      <c:pt idx="45">
                        <c:v>35.700000000000003</c:v>
                      </c:pt>
                      <c:pt idx="46">
                        <c:v>34.1</c:v>
                      </c:pt>
                      <c:pt idx="47">
                        <c:v>32.700000000000003</c:v>
                      </c:pt>
                      <c:pt idx="48">
                        <c:v>31.3</c:v>
                      </c:pt>
                      <c:pt idx="49">
                        <c:v>30.1</c:v>
                      </c:pt>
                      <c:pt idx="50">
                        <c:v>28.8</c:v>
                      </c:pt>
                      <c:pt idx="51">
                        <c:v>27.7</c:v>
                      </c:pt>
                      <c:pt idx="52">
                        <c:v>26.7</c:v>
                      </c:pt>
                      <c:pt idx="53">
                        <c:v>25.7</c:v>
                      </c:pt>
                      <c:pt idx="54">
                        <c:v>24.7</c:v>
                      </c:pt>
                      <c:pt idx="55">
                        <c:v>23.8</c:v>
                      </c:pt>
                      <c:pt idx="56">
                        <c:v>22.9</c:v>
                      </c:pt>
                      <c:pt idx="57">
                        <c:v>22</c:v>
                      </c:pt>
                      <c:pt idx="58">
                        <c:v>21.3</c:v>
                      </c:pt>
                      <c:pt idx="59">
                        <c:v>20.6</c:v>
                      </c:pt>
                      <c:pt idx="60">
                        <c:v>19.899999999999999</c:v>
                      </c:pt>
                      <c:pt idx="61">
                        <c:v>19.2</c:v>
                      </c:pt>
                      <c:pt idx="62">
                        <c:v>18.5</c:v>
                      </c:pt>
                      <c:pt idx="63">
                        <c:v>17.899999999999999</c:v>
                      </c:pt>
                      <c:pt idx="64">
                        <c:v>17.3</c:v>
                      </c:pt>
                      <c:pt idx="65">
                        <c:v>16.7</c:v>
                      </c:pt>
                      <c:pt idx="66">
                        <c:v>16.2</c:v>
                      </c:pt>
                      <c:pt idx="67">
                        <c:v>15.7</c:v>
                      </c:pt>
                      <c:pt idx="68">
                        <c:v>15.3</c:v>
                      </c:pt>
                      <c:pt idx="69">
                        <c:v>14.8</c:v>
                      </c:pt>
                      <c:pt idx="70">
                        <c:v>14.3</c:v>
                      </c:pt>
                      <c:pt idx="71">
                        <c:v>13.9</c:v>
                      </c:pt>
                      <c:pt idx="72">
                        <c:v>13.4</c:v>
                      </c:pt>
                      <c:pt idx="73">
                        <c:v>13</c:v>
                      </c:pt>
                      <c:pt idx="74">
                        <c:v>12.6</c:v>
                      </c:pt>
                      <c:pt idx="75">
                        <c:v>12.3</c:v>
                      </c:pt>
                      <c:pt idx="76">
                        <c:v>11.9</c:v>
                      </c:pt>
                      <c:pt idx="77">
                        <c:v>11.6</c:v>
                      </c:pt>
                      <c:pt idx="78">
                        <c:v>11.4</c:v>
                      </c:pt>
                      <c:pt idx="79">
                        <c:v>11.1</c:v>
                      </c:pt>
                      <c:pt idx="80">
                        <c:v>10.9</c:v>
                      </c:pt>
                      <c:pt idx="81">
                        <c:v>10.6</c:v>
                      </c:pt>
                      <c:pt idx="82">
                        <c:v>10.4</c:v>
                      </c:pt>
                      <c:pt idx="83">
                        <c:v>10.199999999999999</c:v>
                      </c:pt>
                      <c:pt idx="84">
                        <c:v>9.9</c:v>
                      </c:pt>
                      <c:pt idx="85">
                        <c:v>9.6999999999999993</c:v>
                      </c:pt>
                      <c:pt idx="86">
                        <c:v>9.4</c:v>
                      </c:pt>
                      <c:pt idx="87">
                        <c:v>9.3000000000000007</c:v>
                      </c:pt>
                      <c:pt idx="88">
                        <c:v>9</c:v>
                      </c:pt>
                      <c:pt idx="89">
                        <c:v>8.8000000000000007</c:v>
                      </c:pt>
                      <c:pt idx="90">
                        <c:v>8.6</c:v>
                      </c:pt>
                      <c:pt idx="91">
                        <c:v>8.4</c:v>
                      </c:pt>
                      <c:pt idx="92">
                        <c:v>8.3000000000000007</c:v>
                      </c:pt>
                      <c:pt idx="93">
                        <c:v>8.1</c:v>
                      </c:pt>
                      <c:pt idx="94">
                        <c:v>7.9</c:v>
                      </c:pt>
                      <c:pt idx="95">
                        <c:v>7.8</c:v>
                      </c:pt>
                      <c:pt idx="96">
                        <c:v>7.7</c:v>
                      </c:pt>
                      <c:pt idx="97">
                        <c:v>7.6</c:v>
                      </c:pt>
                      <c:pt idx="98">
                        <c:v>7.4</c:v>
                      </c:pt>
                      <c:pt idx="99">
                        <c:v>7.3</c:v>
                      </c:pt>
                      <c:pt idx="100">
                        <c:v>7.2</c:v>
                      </c:pt>
                      <c:pt idx="101">
                        <c:v>7.1</c:v>
                      </c:pt>
                      <c:pt idx="102">
                        <c:v>6.9</c:v>
                      </c:pt>
                      <c:pt idx="103">
                        <c:v>6.8</c:v>
                      </c:pt>
                      <c:pt idx="104">
                        <c:v>6.8</c:v>
                      </c:pt>
                      <c:pt idx="105">
                        <c:v>6.6</c:v>
                      </c:pt>
                      <c:pt idx="106">
                        <c:v>6.6</c:v>
                      </c:pt>
                      <c:pt idx="107">
                        <c:v>6.4</c:v>
                      </c:pt>
                      <c:pt idx="108">
                        <c:v>6.4</c:v>
                      </c:pt>
                      <c:pt idx="109">
                        <c:v>6.3</c:v>
                      </c:pt>
                      <c:pt idx="110">
                        <c:v>6.3</c:v>
                      </c:pt>
                      <c:pt idx="111">
                        <c:v>6.1</c:v>
                      </c:pt>
                      <c:pt idx="112">
                        <c:v>6.1</c:v>
                      </c:pt>
                      <c:pt idx="113">
                        <c:v>6</c:v>
                      </c:pt>
                      <c:pt idx="114">
                        <c:v>5.9</c:v>
                      </c:pt>
                      <c:pt idx="115">
                        <c:v>5.9</c:v>
                      </c:pt>
                      <c:pt idx="116">
                        <c:v>5.8</c:v>
                      </c:pt>
                      <c:pt idx="117">
                        <c:v>5.8</c:v>
                      </c:pt>
                      <c:pt idx="118">
                        <c:v>5.7</c:v>
                      </c:pt>
                      <c:pt idx="119">
                        <c:v>5.7</c:v>
                      </c:pt>
                      <c:pt idx="120">
                        <c:v>5.6</c:v>
                      </c:pt>
                      <c:pt idx="121">
                        <c:v>5.6</c:v>
                      </c:pt>
                      <c:pt idx="122">
                        <c:v>5.5</c:v>
                      </c:pt>
                      <c:pt idx="123">
                        <c:v>5.4</c:v>
                      </c:pt>
                      <c:pt idx="124">
                        <c:v>5.4</c:v>
                      </c:pt>
                      <c:pt idx="125">
                        <c:v>5.3</c:v>
                      </c:pt>
                      <c:pt idx="126">
                        <c:v>5.3</c:v>
                      </c:pt>
                      <c:pt idx="127">
                        <c:v>5.3</c:v>
                      </c:pt>
                      <c:pt idx="128">
                        <c:v>5.2</c:v>
                      </c:pt>
                      <c:pt idx="129">
                        <c:v>5.2</c:v>
                      </c:pt>
                      <c:pt idx="130">
                        <c:v>5.0999999999999996</c:v>
                      </c:pt>
                      <c:pt idx="131">
                        <c:v>5.0999999999999996</c:v>
                      </c:pt>
                      <c:pt idx="132">
                        <c:v>5.0999999999999996</c:v>
                      </c:pt>
                      <c:pt idx="133">
                        <c:v>5</c:v>
                      </c:pt>
                      <c:pt idx="134">
                        <c:v>5</c:v>
                      </c:pt>
                      <c:pt idx="135">
                        <c:v>4.9000000000000004</c:v>
                      </c:pt>
                      <c:pt idx="136">
                        <c:v>4.9000000000000004</c:v>
                      </c:pt>
                      <c:pt idx="137">
                        <c:v>4.9000000000000004</c:v>
                      </c:pt>
                      <c:pt idx="138">
                        <c:v>4.8</c:v>
                      </c:pt>
                      <c:pt idx="139">
                        <c:v>4.8</c:v>
                      </c:pt>
                      <c:pt idx="140">
                        <c:v>4.8</c:v>
                      </c:pt>
                      <c:pt idx="141">
                        <c:v>4.8</c:v>
                      </c:pt>
                      <c:pt idx="142">
                        <c:v>4.8</c:v>
                      </c:pt>
                      <c:pt idx="143">
                        <c:v>4.7</c:v>
                      </c:pt>
                      <c:pt idx="144">
                        <c:v>4.5999999999999996</c:v>
                      </c:pt>
                      <c:pt idx="145">
                        <c:v>4.5999999999999996</c:v>
                      </c:pt>
                      <c:pt idx="146">
                        <c:v>4.5999999999999996</c:v>
                      </c:pt>
                      <c:pt idx="147">
                        <c:v>4.5999999999999996</c:v>
                      </c:pt>
                      <c:pt idx="148">
                        <c:v>4.5999999999999996</c:v>
                      </c:pt>
                      <c:pt idx="149">
                        <c:v>4.5999999999999996</c:v>
                      </c:pt>
                      <c:pt idx="150">
                        <c:v>4.5999999999999996</c:v>
                      </c:pt>
                      <c:pt idx="151">
                        <c:v>4.5</c:v>
                      </c:pt>
                      <c:pt idx="152">
                        <c:v>4.5</c:v>
                      </c:pt>
                      <c:pt idx="153">
                        <c:v>4.5</c:v>
                      </c:pt>
                      <c:pt idx="154">
                        <c:v>4.4000000000000004</c:v>
                      </c:pt>
                      <c:pt idx="155">
                        <c:v>4.4000000000000004</c:v>
                      </c:pt>
                      <c:pt idx="156">
                        <c:v>4.4000000000000004</c:v>
                      </c:pt>
                      <c:pt idx="157">
                        <c:v>4.4000000000000004</c:v>
                      </c:pt>
                      <c:pt idx="158">
                        <c:v>4.4000000000000004</c:v>
                      </c:pt>
                      <c:pt idx="159">
                        <c:v>4.4000000000000004</c:v>
                      </c:pt>
                      <c:pt idx="160">
                        <c:v>4.3</c:v>
                      </c:pt>
                    </c:numCache>
                  </c:numRef>
                </c:val>
                <c:smooth val="0"/>
                <c:extLst xmlns:c15="http://schemas.microsoft.com/office/drawing/2012/chart">
                  <c:ext xmlns:c16="http://schemas.microsoft.com/office/drawing/2014/chart" uri="{C3380CC4-5D6E-409C-BE32-E72D297353CC}">
                    <c16:uniqueId val="{00000002-A0B0-4B49-922F-1381816A6F8E}"/>
                  </c:ext>
                </c:extLst>
              </c15:ser>
            </c15:filteredLineSeries>
            <c15:filteredLineSeries>
              <c15:ser>
                <c:idx val="2"/>
                <c:order val="2"/>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'鶏肉1-ANo-1'!$C$7:$C$167</c15:sqref>
                        </c15:formulaRef>
                      </c:ext>
                    </c:extLst>
                    <c:numCache>
                      <c:formatCode>General</c:formatCode>
                      <c:ptCount val="16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numCache>
                  </c:numRef>
                </c:cat>
                <c:val>
                  <c:numRef>
                    <c:extLst xmlns:c15="http://schemas.microsoft.com/office/drawing/2012/chart">
                      <c:ext xmlns:c15="http://schemas.microsoft.com/office/drawing/2012/chart" uri="{02D57815-91ED-43cb-92C2-25804820EDAC}">
                        <c15:formulaRef>
                          <c15:sqref>'鶏肉1-ANo-1'!$F$7:$F$167</c15:sqref>
                        </c15:formulaRef>
                      </c:ext>
                    </c:extLst>
                    <c:numCache>
                      <c:formatCode>General</c:formatCode>
                      <c:ptCount val="161"/>
                      <c:pt idx="0">
                        <c:v>8.6</c:v>
                      </c:pt>
                      <c:pt idx="1">
                        <c:v>8.1</c:v>
                      </c:pt>
                      <c:pt idx="2">
                        <c:v>15.3</c:v>
                      </c:pt>
                      <c:pt idx="3">
                        <c:v>25.2</c:v>
                      </c:pt>
                      <c:pt idx="4">
                        <c:v>34.200000000000003</c:v>
                      </c:pt>
                      <c:pt idx="5">
                        <c:v>41.1</c:v>
                      </c:pt>
                      <c:pt idx="6">
                        <c:v>46.4</c:v>
                      </c:pt>
                      <c:pt idx="7">
                        <c:v>50.2</c:v>
                      </c:pt>
                      <c:pt idx="8">
                        <c:v>52.9</c:v>
                      </c:pt>
                      <c:pt idx="9">
                        <c:v>55.1</c:v>
                      </c:pt>
                      <c:pt idx="10">
                        <c:v>56.6</c:v>
                      </c:pt>
                      <c:pt idx="11">
                        <c:v>57.8</c:v>
                      </c:pt>
                      <c:pt idx="12">
                        <c:v>58.7</c:v>
                      </c:pt>
                      <c:pt idx="13">
                        <c:v>59.4</c:v>
                      </c:pt>
                      <c:pt idx="14">
                        <c:v>59.9</c:v>
                      </c:pt>
                      <c:pt idx="15">
                        <c:v>60.3</c:v>
                      </c:pt>
                      <c:pt idx="16">
                        <c:v>60.6</c:v>
                      </c:pt>
                      <c:pt idx="17">
                        <c:v>60.8</c:v>
                      </c:pt>
                      <c:pt idx="18">
                        <c:v>60.9</c:v>
                      </c:pt>
                      <c:pt idx="19">
                        <c:v>61.1</c:v>
                      </c:pt>
                      <c:pt idx="20">
                        <c:v>61.1</c:v>
                      </c:pt>
                      <c:pt idx="21">
                        <c:v>61.3</c:v>
                      </c:pt>
                      <c:pt idx="22">
                        <c:v>61.3</c:v>
                      </c:pt>
                      <c:pt idx="23">
                        <c:v>61.3</c:v>
                      </c:pt>
                      <c:pt idx="24">
                        <c:v>61.4</c:v>
                      </c:pt>
                      <c:pt idx="25">
                        <c:v>61.4</c:v>
                      </c:pt>
                      <c:pt idx="26">
                        <c:v>61.4</c:v>
                      </c:pt>
                      <c:pt idx="27">
                        <c:v>61.4</c:v>
                      </c:pt>
                      <c:pt idx="28">
                        <c:v>61.4</c:v>
                      </c:pt>
                      <c:pt idx="29">
                        <c:v>61.4</c:v>
                      </c:pt>
                      <c:pt idx="30">
                        <c:v>61.4</c:v>
                      </c:pt>
                      <c:pt idx="31">
                        <c:v>61.4</c:v>
                      </c:pt>
                      <c:pt idx="32">
                        <c:v>61.4</c:v>
                      </c:pt>
                      <c:pt idx="33">
                        <c:v>61.4</c:v>
                      </c:pt>
                      <c:pt idx="34">
                        <c:v>60.6</c:v>
                      </c:pt>
                      <c:pt idx="35">
                        <c:v>58.7</c:v>
                      </c:pt>
                      <c:pt idx="36">
                        <c:v>54.4</c:v>
                      </c:pt>
                      <c:pt idx="37">
                        <c:v>51.8</c:v>
                      </c:pt>
                      <c:pt idx="38">
                        <c:v>49.4</c:v>
                      </c:pt>
                      <c:pt idx="39">
                        <c:v>47.1</c:v>
                      </c:pt>
                      <c:pt idx="40">
                        <c:v>44.9</c:v>
                      </c:pt>
                      <c:pt idx="41">
                        <c:v>42.8</c:v>
                      </c:pt>
                      <c:pt idx="42">
                        <c:v>40.799999999999997</c:v>
                      </c:pt>
                      <c:pt idx="43">
                        <c:v>39</c:v>
                      </c:pt>
                      <c:pt idx="44">
                        <c:v>37.299999999999997</c:v>
                      </c:pt>
                      <c:pt idx="45">
                        <c:v>35.700000000000003</c:v>
                      </c:pt>
                      <c:pt idx="46">
                        <c:v>34.1</c:v>
                      </c:pt>
                      <c:pt idx="47">
                        <c:v>32.700000000000003</c:v>
                      </c:pt>
                      <c:pt idx="48">
                        <c:v>31.3</c:v>
                      </c:pt>
                      <c:pt idx="49">
                        <c:v>30.1</c:v>
                      </c:pt>
                      <c:pt idx="50">
                        <c:v>28.8</c:v>
                      </c:pt>
                      <c:pt idx="51">
                        <c:v>27.7</c:v>
                      </c:pt>
                      <c:pt idx="52">
                        <c:v>26.7</c:v>
                      </c:pt>
                      <c:pt idx="53">
                        <c:v>25.7</c:v>
                      </c:pt>
                      <c:pt idx="54">
                        <c:v>24.7</c:v>
                      </c:pt>
                      <c:pt idx="55">
                        <c:v>23.8</c:v>
                      </c:pt>
                      <c:pt idx="56">
                        <c:v>22.9</c:v>
                      </c:pt>
                      <c:pt idx="57">
                        <c:v>22</c:v>
                      </c:pt>
                      <c:pt idx="58">
                        <c:v>21.3</c:v>
                      </c:pt>
                      <c:pt idx="59">
                        <c:v>20.6</c:v>
                      </c:pt>
                      <c:pt idx="60">
                        <c:v>19.899999999999999</c:v>
                      </c:pt>
                      <c:pt idx="61">
                        <c:v>19.2</c:v>
                      </c:pt>
                      <c:pt idx="62">
                        <c:v>18.5</c:v>
                      </c:pt>
                      <c:pt idx="63">
                        <c:v>17.899999999999999</c:v>
                      </c:pt>
                      <c:pt idx="64">
                        <c:v>17.3</c:v>
                      </c:pt>
                      <c:pt idx="65">
                        <c:v>16.7</c:v>
                      </c:pt>
                      <c:pt idx="66">
                        <c:v>16.2</c:v>
                      </c:pt>
                      <c:pt idx="67">
                        <c:v>15.7</c:v>
                      </c:pt>
                      <c:pt idx="68">
                        <c:v>15.3</c:v>
                      </c:pt>
                      <c:pt idx="69">
                        <c:v>14.8</c:v>
                      </c:pt>
                      <c:pt idx="70">
                        <c:v>14.3</c:v>
                      </c:pt>
                      <c:pt idx="71">
                        <c:v>13.9</c:v>
                      </c:pt>
                      <c:pt idx="72">
                        <c:v>13.4</c:v>
                      </c:pt>
                      <c:pt idx="73">
                        <c:v>13</c:v>
                      </c:pt>
                      <c:pt idx="74">
                        <c:v>12.6</c:v>
                      </c:pt>
                      <c:pt idx="75">
                        <c:v>12.3</c:v>
                      </c:pt>
                      <c:pt idx="76">
                        <c:v>11.9</c:v>
                      </c:pt>
                      <c:pt idx="77">
                        <c:v>11.6</c:v>
                      </c:pt>
                      <c:pt idx="78">
                        <c:v>11.4</c:v>
                      </c:pt>
                      <c:pt idx="79">
                        <c:v>11.1</c:v>
                      </c:pt>
                      <c:pt idx="80">
                        <c:v>10.9</c:v>
                      </c:pt>
                      <c:pt idx="81">
                        <c:v>10.6</c:v>
                      </c:pt>
                      <c:pt idx="82">
                        <c:v>10.4</c:v>
                      </c:pt>
                      <c:pt idx="83">
                        <c:v>10.199999999999999</c:v>
                      </c:pt>
                      <c:pt idx="84">
                        <c:v>9.9</c:v>
                      </c:pt>
                      <c:pt idx="85">
                        <c:v>9.6999999999999993</c:v>
                      </c:pt>
                      <c:pt idx="86">
                        <c:v>9.4</c:v>
                      </c:pt>
                      <c:pt idx="87">
                        <c:v>9.3000000000000007</c:v>
                      </c:pt>
                      <c:pt idx="88">
                        <c:v>9</c:v>
                      </c:pt>
                      <c:pt idx="89">
                        <c:v>8.8000000000000007</c:v>
                      </c:pt>
                      <c:pt idx="90">
                        <c:v>8.6</c:v>
                      </c:pt>
                      <c:pt idx="91">
                        <c:v>8.4</c:v>
                      </c:pt>
                      <c:pt idx="92">
                        <c:v>8.3000000000000007</c:v>
                      </c:pt>
                      <c:pt idx="93">
                        <c:v>8.1</c:v>
                      </c:pt>
                      <c:pt idx="94">
                        <c:v>7.9</c:v>
                      </c:pt>
                      <c:pt idx="95">
                        <c:v>7.8</c:v>
                      </c:pt>
                      <c:pt idx="96">
                        <c:v>7.7</c:v>
                      </c:pt>
                      <c:pt idx="97">
                        <c:v>7.6</c:v>
                      </c:pt>
                      <c:pt idx="98">
                        <c:v>7.4</c:v>
                      </c:pt>
                      <c:pt idx="99">
                        <c:v>7.3</c:v>
                      </c:pt>
                      <c:pt idx="100">
                        <c:v>7.2</c:v>
                      </c:pt>
                      <c:pt idx="101">
                        <c:v>7.1</c:v>
                      </c:pt>
                      <c:pt idx="102">
                        <c:v>6.9</c:v>
                      </c:pt>
                      <c:pt idx="103">
                        <c:v>6.8</c:v>
                      </c:pt>
                      <c:pt idx="104">
                        <c:v>6.8</c:v>
                      </c:pt>
                      <c:pt idx="105">
                        <c:v>6.6</c:v>
                      </c:pt>
                      <c:pt idx="106">
                        <c:v>6.6</c:v>
                      </c:pt>
                      <c:pt idx="107">
                        <c:v>6.4</c:v>
                      </c:pt>
                      <c:pt idx="108">
                        <c:v>6.4</c:v>
                      </c:pt>
                      <c:pt idx="109">
                        <c:v>6.3</c:v>
                      </c:pt>
                      <c:pt idx="110">
                        <c:v>6.3</c:v>
                      </c:pt>
                      <c:pt idx="111">
                        <c:v>6.1</c:v>
                      </c:pt>
                      <c:pt idx="112">
                        <c:v>6.1</c:v>
                      </c:pt>
                      <c:pt idx="113">
                        <c:v>6</c:v>
                      </c:pt>
                      <c:pt idx="114">
                        <c:v>5.9</c:v>
                      </c:pt>
                      <c:pt idx="115">
                        <c:v>5.9</c:v>
                      </c:pt>
                      <c:pt idx="116">
                        <c:v>5.8</c:v>
                      </c:pt>
                      <c:pt idx="117">
                        <c:v>5.8</c:v>
                      </c:pt>
                      <c:pt idx="118">
                        <c:v>5.7</c:v>
                      </c:pt>
                      <c:pt idx="119">
                        <c:v>5.7</c:v>
                      </c:pt>
                      <c:pt idx="120">
                        <c:v>5.6</c:v>
                      </c:pt>
                      <c:pt idx="121">
                        <c:v>5.6</c:v>
                      </c:pt>
                      <c:pt idx="122">
                        <c:v>5.5</c:v>
                      </c:pt>
                      <c:pt idx="123">
                        <c:v>5.4</c:v>
                      </c:pt>
                      <c:pt idx="124">
                        <c:v>5.4</c:v>
                      </c:pt>
                      <c:pt idx="125">
                        <c:v>5.3</c:v>
                      </c:pt>
                      <c:pt idx="126">
                        <c:v>5.3</c:v>
                      </c:pt>
                      <c:pt idx="127">
                        <c:v>5.3</c:v>
                      </c:pt>
                      <c:pt idx="128">
                        <c:v>5.2</c:v>
                      </c:pt>
                      <c:pt idx="129">
                        <c:v>5.2</c:v>
                      </c:pt>
                      <c:pt idx="130">
                        <c:v>5.0999999999999996</c:v>
                      </c:pt>
                      <c:pt idx="131">
                        <c:v>5.0999999999999996</c:v>
                      </c:pt>
                      <c:pt idx="132">
                        <c:v>5.0999999999999996</c:v>
                      </c:pt>
                      <c:pt idx="133">
                        <c:v>5</c:v>
                      </c:pt>
                      <c:pt idx="134">
                        <c:v>5</c:v>
                      </c:pt>
                      <c:pt idx="135">
                        <c:v>4.9000000000000004</c:v>
                      </c:pt>
                      <c:pt idx="136">
                        <c:v>4.9000000000000004</c:v>
                      </c:pt>
                      <c:pt idx="137">
                        <c:v>4.9000000000000004</c:v>
                      </c:pt>
                      <c:pt idx="138">
                        <c:v>4.8</c:v>
                      </c:pt>
                      <c:pt idx="139">
                        <c:v>4.8</c:v>
                      </c:pt>
                      <c:pt idx="140">
                        <c:v>4.8</c:v>
                      </c:pt>
                      <c:pt idx="141">
                        <c:v>4.8</c:v>
                      </c:pt>
                      <c:pt idx="142">
                        <c:v>4.8</c:v>
                      </c:pt>
                      <c:pt idx="143">
                        <c:v>4.7</c:v>
                      </c:pt>
                      <c:pt idx="144">
                        <c:v>4.5999999999999996</c:v>
                      </c:pt>
                      <c:pt idx="145">
                        <c:v>4.5999999999999996</c:v>
                      </c:pt>
                      <c:pt idx="146">
                        <c:v>4.5999999999999996</c:v>
                      </c:pt>
                      <c:pt idx="147">
                        <c:v>4.5999999999999996</c:v>
                      </c:pt>
                      <c:pt idx="148">
                        <c:v>4.5999999999999996</c:v>
                      </c:pt>
                      <c:pt idx="149">
                        <c:v>4.5999999999999996</c:v>
                      </c:pt>
                      <c:pt idx="150">
                        <c:v>4.5999999999999996</c:v>
                      </c:pt>
                      <c:pt idx="151">
                        <c:v>4.5</c:v>
                      </c:pt>
                      <c:pt idx="152">
                        <c:v>4.5</c:v>
                      </c:pt>
                      <c:pt idx="153">
                        <c:v>4.5</c:v>
                      </c:pt>
                      <c:pt idx="154">
                        <c:v>4.4000000000000004</c:v>
                      </c:pt>
                      <c:pt idx="155">
                        <c:v>4.4000000000000004</c:v>
                      </c:pt>
                      <c:pt idx="156">
                        <c:v>4.4000000000000004</c:v>
                      </c:pt>
                      <c:pt idx="157">
                        <c:v>4.4000000000000004</c:v>
                      </c:pt>
                      <c:pt idx="158">
                        <c:v>4.4000000000000004</c:v>
                      </c:pt>
                      <c:pt idx="159">
                        <c:v>4.4000000000000004</c:v>
                      </c:pt>
                      <c:pt idx="160">
                        <c:v>4.3</c:v>
                      </c:pt>
                    </c:numCache>
                  </c:numRef>
                </c:val>
                <c:smooth val="0"/>
                <c:extLst xmlns:c15="http://schemas.microsoft.com/office/drawing/2012/chart">
                  <c:ext xmlns:c16="http://schemas.microsoft.com/office/drawing/2014/chart" uri="{C3380CC4-5D6E-409C-BE32-E72D297353CC}">
                    <c16:uniqueId val="{00000003-A0B0-4B49-922F-1381816A6F8E}"/>
                  </c:ext>
                </c:extLst>
              </c15:ser>
            </c15:filteredLineSeries>
          </c:ext>
        </c:extLst>
      </c:lineChart>
      <c:catAx>
        <c:axId val="23283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2798719"/>
        <c:crosses val="autoZero"/>
        <c:auto val="1"/>
        <c:lblAlgn val="ctr"/>
        <c:lblOffset val="100"/>
        <c:tickLblSkip val="25"/>
        <c:noMultiLvlLbl val="0"/>
      </c:catAx>
      <c:valAx>
        <c:axId val="2327987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2834239"/>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sz="9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spPr>
            <a:ln w="28575" cap="rnd">
              <a:solidFill>
                <a:schemeClr val="tx1"/>
              </a:solidFill>
              <a:round/>
            </a:ln>
            <a:effectLst/>
          </c:spPr>
          <c:marker>
            <c:symbol val="none"/>
          </c:marker>
          <c:cat>
            <c:numRef>
              <c:f>'豚1No-1'!$C$9:$C$203</c:f>
              <c:numCache>
                <c:formatCode>General</c:formatCode>
                <c:ptCount val="19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numCache>
            </c:numRef>
          </c:cat>
          <c:val>
            <c:numRef>
              <c:f>'豚1No-1'!$F$9:$F$203</c:f>
              <c:numCache>
                <c:formatCode>General</c:formatCode>
                <c:ptCount val="195"/>
                <c:pt idx="0">
                  <c:v>8.85</c:v>
                </c:pt>
                <c:pt idx="1">
                  <c:v>11.65</c:v>
                </c:pt>
                <c:pt idx="2">
                  <c:v>14.65</c:v>
                </c:pt>
                <c:pt idx="3">
                  <c:v>23.05</c:v>
                </c:pt>
                <c:pt idx="4">
                  <c:v>32.049999999999997</c:v>
                </c:pt>
                <c:pt idx="5">
                  <c:v>40.65</c:v>
                </c:pt>
                <c:pt idx="6">
                  <c:v>47.85</c:v>
                </c:pt>
                <c:pt idx="7">
                  <c:v>53.55</c:v>
                </c:pt>
                <c:pt idx="8">
                  <c:v>58.05</c:v>
                </c:pt>
                <c:pt idx="9">
                  <c:v>61.55</c:v>
                </c:pt>
                <c:pt idx="10">
                  <c:v>64.349999999999994</c:v>
                </c:pt>
                <c:pt idx="11">
                  <c:v>66.55</c:v>
                </c:pt>
                <c:pt idx="12">
                  <c:v>68.150000000000006</c:v>
                </c:pt>
                <c:pt idx="13">
                  <c:v>69.45</c:v>
                </c:pt>
                <c:pt idx="14">
                  <c:v>70.349999999999994</c:v>
                </c:pt>
                <c:pt idx="15">
                  <c:v>71.05</c:v>
                </c:pt>
                <c:pt idx="16">
                  <c:v>71.55</c:v>
                </c:pt>
                <c:pt idx="17">
                  <c:v>71.95</c:v>
                </c:pt>
                <c:pt idx="18">
                  <c:v>72.25</c:v>
                </c:pt>
                <c:pt idx="19">
                  <c:v>72.45</c:v>
                </c:pt>
                <c:pt idx="20">
                  <c:v>72.650000000000006</c:v>
                </c:pt>
                <c:pt idx="21">
                  <c:v>72.849999999999994</c:v>
                </c:pt>
                <c:pt idx="22">
                  <c:v>72.95</c:v>
                </c:pt>
                <c:pt idx="23">
                  <c:v>72.95</c:v>
                </c:pt>
                <c:pt idx="24">
                  <c:v>73.150000000000006</c:v>
                </c:pt>
                <c:pt idx="25">
                  <c:v>72.3</c:v>
                </c:pt>
                <c:pt idx="26">
                  <c:v>70.5</c:v>
                </c:pt>
                <c:pt idx="27">
                  <c:v>67.849999999999994</c:v>
                </c:pt>
                <c:pt idx="28">
                  <c:v>65.05</c:v>
                </c:pt>
                <c:pt idx="29">
                  <c:v>62.2</c:v>
                </c:pt>
                <c:pt idx="30">
                  <c:v>59.35</c:v>
                </c:pt>
                <c:pt idx="31">
                  <c:v>56.75</c:v>
                </c:pt>
                <c:pt idx="32">
                  <c:v>54.15</c:v>
                </c:pt>
                <c:pt idx="33">
                  <c:v>51.75</c:v>
                </c:pt>
                <c:pt idx="34">
                  <c:v>49.45</c:v>
                </c:pt>
                <c:pt idx="35">
                  <c:v>47.25</c:v>
                </c:pt>
                <c:pt idx="36">
                  <c:v>45.15</c:v>
                </c:pt>
                <c:pt idx="37">
                  <c:v>43.2</c:v>
                </c:pt>
                <c:pt idx="38">
                  <c:v>41.35</c:v>
                </c:pt>
                <c:pt idx="39">
                  <c:v>39.6</c:v>
                </c:pt>
                <c:pt idx="40">
                  <c:v>37.950000000000003</c:v>
                </c:pt>
                <c:pt idx="41">
                  <c:v>36.4</c:v>
                </c:pt>
                <c:pt idx="42">
                  <c:v>34.9</c:v>
                </c:pt>
                <c:pt idx="43">
                  <c:v>33.5</c:v>
                </c:pt>
                <c:pt idx="44">
                  <c:v>32.200000000000003</c:v>
                </c:pt>
                <c:pt idx="45">
                  <c:v>31.05</c:v>
                </c:pt>
                <c:pt idx="46">
                  <c:v>29.95</c:v>
                </c:pt>
                <c:pt idx="47">
                  <c:v>29</c:v>
                </c:pt>
                <c:pt idx="48">
                  <c:v>28.15</c:v>
                </c:pt>
                <c:pt idx="49">
                  <c:v>27.35</c:v>
                </c:pt>
                <c:pt idx="50">
                  <c:v>26.7</c:v>
                </c:pt>
                <c:pt idx="51">
                  <c:v>26</c:v>
                </c:pt>
                <c:pt idx="52">
                  <c:v>25.3</c:v>
                </c:pt>
                <c:pt idx="53">
                  <c:v>24.6</c:v>
                </c:pt>
                <c:pt idx="54">
                  <c:v>23.85</c:v>
                </c:pt>
                <c:pt idx="55">
                  <c:v>23.1</c:v>
                </c:pt>
                <c:pt idx="56">
                  <c:v>22.5</c:v>
                </c:pt>
                <c:pt idx="57">
                  <c:v>21.85</c:v>
                </c:pt>
                <c:pt idx="58">
                  <c:v>21.2</c:v>
                </c:pt>
                <c:pt idx="59">
                  <c:v>20.6</c:v>
                </c:pt>
                <c:pt idx="60">
                  <c:v>19.95</c:v>
                </c:pt>
                <c:pt idx="61">
                  <c:v>19.399999999999999</c:v>
                </c:pt>
                <c:pt idx="62">
                  <c:v>18.850000000000001</c:v>
                </c:pt>
                <c:pt idx="63">
                  <c:v>18.25</c:v>
                </c:pt>
                <c:pt idx="64">
                  <c:v>17.75</c:v>
                </c:pt>
                <c:pt idx="65">
                  <c:v>17.2</c:v>
                </c:pt>
                <c:pt idx="66">
                  <c:v>16.8</c:v>
                </c:pt>
                <c:pt idx="67">
                  <c:v>16.3</c:v>
                </c:pt>
                <c:pt idx="68">
                  <c:v>15.85</c:v>
                </c:pt>
                <c:pt idx="69">
                  <c:v>15.4</c:v>
                </c:pt>
                <c:pt idx="70">
                  <c:v>15</c:v>
                </c:pt>
                <c:pt idx="71">
                  <c:v>14.6</c:v>
                </c:pt>
                <c:pt idx="72">
                  <c:v>14.3</c:v>
                </c:pt>
                <c:pt idx="73">
                  <c:v>13.9</c:v>
                </c:pt>
                <c:pt idx="74">
                  <c:v>13.55</c:v>
                </c:pt>
                <c:pt idx="75">
                  <c:v>13.2</c:v>
                </c:pt>
                <c:pt idx="76">
                  <c:v>12.9</c:v>
                </c:pt>
                <c:pt idx="77">
                  <c:v>12.6</c:v>
                </c:pt>
                <c:pt idx="78">
                  <c:v>12.25</c:v>
                </c:pt>
                <c:pt idx="79">
                  <c:v>12</c:v>
                </c:pt>
                <c:pt idx="80">
                  <c:v>11.8</c:v>
                </c:pt>
                <c:pt idx="81">
                  <c:v>11.55</c:v>
                </c:pt>
                <c:pt idx="82">
                  <c:v>11.3</c:v>
                </c:pt>
                <c:pt idx="83">
                  <c:v>11.1</c:v>
                </c:pt>
                <c:pt idx="84">
                  <c:v>10.85</c:v>
                </c:pt>
                <c:pt idx="85">
                  <c:v>10.6</c:v>
                </c:pt>
                <c:pt idx="86">
                  <c:v>10.4</c:v>
                </c:pt>
                <c:pt idx="87">
                  <c:v>10.25</c:v>
                </c:pt>
                <c:pt idx="88">
                  <c:v>10.050000000000001</c:v>
                </c:pt>
                <c:pt idx="89">
                  <c:v>9.8000000000000007</c:v>
                </c:pt>
                <c:pt idx="90">
                  <c:v>9.65</c:v>
                </c:pt>
                <c:pt idx="91">
                  <c:v>9.5</c:v>
                </c:pt>
                <c:pt idx="92">
                  <c:v>9.35</c:v>
                </c:pt>
                <c:pt idx="93">
                  <c:v>9.1</c:v>
                </c:pt>
                <c:pt idx="94">
                  <c:v>8.9</c:v>
                </c:pt>
                <c:pt idx="95">
                  <c:v>8.8000000000000007</c:v>
                </c:pt>
                <c:pt idx="96">
                  <c:v>8.6</c:v>
                </c:pt>
                <c:pt idx="97">
                  <c:v>8.5</c:v>
                </c:pt>
                <c:pt idx="98">
                  <c:v>8.35</c:v>
                </c:pt>
                <c:pt idx="99">
                  <c:v>8.1999999999999993</c:v>
                </c:pt>
                <c:pt idx="100">
                  <c:v>8.0500000000000007</c:v>
                </c:pt>
                <c:pt idx="101">
                  <c:v>7.95</c:v>
                </c:pt>
                <c:pt idx="102">
                  <c:v>7.85</c:v>
                </c:pt>
                <c:pt idx="103">
                  <c:v>7.7</c:v>
                </c:pt>
                <c:pt idx="104">
                  <c:v>7.65</c:v>
                </c:pt>
                <c:pt idx="105">
                  <c:v>7.45</c:v>
                </c:pt>
                <c:pt idx="106">
                  <c:v>7.35</c:v>
                </c:pt>
                <c:pt idx="107">
                  <c:v>7.3</c:v>
                </c:pt>
                <c:pt idx="108">
                  <c:v>7.2</c:v>
                </c:pt>
                <c:pt idx="109">
                  <c:v>7.1</c:v>
                </c:pt>
                <c:pt idx="110">
                  <c:v>7</c:v>
                </c:pt>
                <c:pt idx="111">
                  <c:v>6.9</c:v>
                </c:pt>
                <c:pt idx="112">
                  <c:v>6.85</c:v>
                </c:pt>
                <c:pt idx="113">
                  <c:v>6.75</c:v>
                </c:pt>
                <c:pt idx="114">
                  <c:v>6.65</c:v>
                </c:pt>
                <c:pt idx="115">
                  <c:v>6.6</c:v>
                </c:pt>
                <c:pt idx="116">
                  <c:v>6.5</c:v>
                </c:pt>
                <c:pt idx="117">
                  <c:v>6.45</c:v>
                </c:pt>
                <c:pt idx="118">
                  <c:v>6.35</c:v>
                </c:pt>
                <c:pt idx="119">
                  <c:v>6.35</c:v>
                </c:pt>
                <c:pt idx="120">
                  <c:v>6.3</c:v>
                </c:pt>
                <c:pt idx="121">
                  <c:v>6.2</c:v>
                </c:pt>
                <c:pt idx="122">
                  <c:v>6.15</c:v>
                </c:pt>
                <c:pt idx="123">
                  <c:v>6.05</c:v>
                </c:pt>
                <c:pt idx="124">
                  <c:v>6.05</c:v>
                </c:pt>
                <c:pt idx="125">
                  <c:v>5.95</c:v>
                </c:pt>
                <c:pt idx="126">
                  <c:v>5.95</c:v>
                </c:pt>
                <c:pt idx="127">
                  <c:v>5.95</c:v>
                </c:pt>
                <c:pt idx="128">
                  <c:v>5.85</c:v>
                </c:pt>
                <c:pt idx="129">
                  <c:v>5.8</c:v>
                </c:pt>
                <c:pt idx="130">
                  <c:v>5.75</c:v>
                </c:pt>
                <c:pt idx="131">
                  <c:v>5.75</c:v>
                </c:pt>
                <c:pt idx="132">
                  <c:v>5.7</c:v>
                </c:pt>
                <c:pt idx="133">
                  <c:v>5.6</c:v>
                </c:pt>
                <c:pt idx="134">
                  <c:v>5.6</c:v>
                </c:pt>
                <c:pt idx="135">
                  <c:v>5.6</c:v>
                </c:pt>
                <c:pt idx="136">
                  <c:v>5.55</c:v>
                </c:pt>
                <c:pt idx="137">
                  <c:v>5.5</c:v>
                </c:pt>
                <c:pt idx="138">
                  <c:v>5.45</c:v>
                </c:pt>
                <c:pt idx="139">
                  <c:v>5.45</c:v>
                </c:pt>
                <c:pt idx="140">
                  <c:v>5.4</c:v>
                </c:pt>
                <c:pt idx="141">
                  <c:v>5.35</c:v>
                </c:pt>
                <c:pt idx="142">
                  <c:v>5.35</c:v>
                </c:pt>
                <c:pt idx="143">
                  <c:v>5.35</c:v>
                </c:pt>
                <c:pt idx="144">
                  <c:v>5.35</c:v>
                </c:pt>
                <c:pt idx="145">
                  <c:v>5.25</c:v>
                </c:pt>
                <c:pt idx="146">
                  <c:v>5.25</c:v>
                </c:pt>
                <c:pt idx="147">
                  <c:v>5.2</c:v>
                </c:pt>
                <c:pt idx="148">
                  <c:v>5.2</c:v>
                </c:pt>
                <c:pt idx="149">
                  <c:v>5.15</c:v>
                </c:pt>
                <c:pt idx="150">
                  <c:v>5.15</c:v>
                </c:pt>
                <c:pt idx="151">
                  <c:v>5.15</c:v>
                </c:pt>
                <c:pt idx="152">
                  <c:v>5.05</c:v>
                </c:pt>
                <c:pt idx="153">
                  <c:v>5.0999999999999996</c:v>
                </c:pt>
                <c:pt idx="154">
                  <c:v>5.05</c:v>
                </c:pt>
                <c:pt idx="155">
                  <c:v>5.05</c:v>
                </c:pt>
                <c:pt idx="156">
                  <c:v>5.05</c:v>
                </c:pt>
                <c:pt idx="157">
                  <c:v>5</c:v>
                </c:pt>
                <c:pt idx="158">
                  <c:v>5</c:v>
                </c:pt>
                <c:pt idx="159">
                  <c:v>5</c:v>
                </c:pt>
                <c:pt idx="160">
                  <c:v>5</c:v>
                </c:pt>
                <c:pt idx="161">
                  <c:v>4.95</c:v>
                </c:pt>
                <c:pt idx="162">
                  <c:v>4.95</c:v>
                </c:pt>
                <c:pt idx="163">
                  <c:v>4.9000000000000004</c:v>
                </c:pt>
                <c:pt idx="164">
                  <c:v>4.9000000000000004</c:v>
                </c:pt>
                <c:pt idx="165">
                  <c:v>4.8499999999999996</c:v>
                </c:pt>
                <c:pt idx="166">
                  <c:v>4.8</c:v>
                </c:pt>
                <c:pt idx="167">
                  <c:v>4.8</c:v>
                </c:pt>
                <c:pt idx="168">
                  <c:v>4.8</c:v>
                </c:pt>
                <c:pt idx="169">
                  <c:v>4.8</c:v>
                </c:pt>
                <c:pt idx="170">
                  <c:v>4.8</c:v>
                </c:pt>
                <c:pt idx="171">
                  <c:v>4.75</c:v>
                </c:pt>
                <c:pt idx="172">
                  <c:v>4.75</c:v>
                </c:pt>
                <c:pt idx="173">
                  <c:v>4.75</c:v>
                </c:pt>
                <c:pt idx="174">
                  <c:v>4.75</c:v>
                </c:pt>
                <c:pt idx="175">
                  <c:v>4.75</c:v>
                </c:pt>
                <c:pt idx="176">
                  <c:v>4.75</c:v>
                </c:pt>
                <c:pt idx="177">
                  <c:v>4.75</c:v>
                </c:pt>
                <c:pt idx="178">
                  <c:v>4.7</c:v>
                </c:pt>
                <c:pt idx="179">
                  <c:v>4.75</c:v>
                </c:pt>
                <c:pt idx="180">
                  <c:v>4.7</c:v>
                </c:pt>
                <c:pt idx="181">
                  <c:v>4.6500000000000004</c:v>
                </c:pt>
                <c:pt idx="182">
                  <c:v>4.7</c:v>
                </c:pt>
                <c:pt idx="183">
                  <c:v>4.7</c:v>
                </c:pt>
                <c:pt idx="184">
                  <c:v>4.7</c:v>
                </c:pt>
                <c:pt idx="185">
                  <c:v>4.7</c:v>
                </c:pt>
                <c:pt idx="186">
                  <c:v>4.6500000000000004</c:v>
                </c:pt>
                <c:pt idx="187">
                  <c:v>4.6500000000000004</c:v>
                </c:pt>
                <c:pt idx="188">
                  <c:v>4.6500000000000004</c:v>
                </c:pt>
                <c:pt idx="189">
                  <c:v>4.6500000000000004</c:v>
                </c:pt>
                <c:pt idx="190">
                  <c:v>4.6500000000000004</c:v>
                </c:pt>
                <c:pt idx="191">
                  <c:v>4.6500000000000004</c:v>
                </c:pt>
                <c:pt idx="192">
                  <c:v>4.5999999999999996</c:v>
                </c:pt>
                <c:pt idx="193">
                  <c:v>4.5999999999999996</c:v>
                </c:pt>
                <c:pt idx="194">
                  <c:v>4.55</c:v>
                </c:pt>
              </c:numCache>
            </c:numRef>
          </c:val>
          <c:smooth val="0"/>
          <c:extLst>
            <c:ext xmlns:c16="http://schemas.microsoft.com/office/drawing/2014/chart" uri="{C3380CC4-5D6E-409C-BE32-E72D297353CC}">
              <c16:uniqueId val="{00000000-FBAD-44CF-89C8-EC41569F2A33}"/>
            </c:ext>
          </c:extLst>
        </c:ser>
        <c:dLbls>
          <c:showLegendKey val="0"/>
          <c:showVal val="0"/>
          <c:showCatName val="0"/>
          <c:showSerName val="0"/>
          <c:showPercent val="0"/>
          <c:showBubbleSize val="0"/>
        </c:dLbls>
        <c:smooth val="0"/>
        <c:axId val="920076144"/>
        <c:axId val="920072784"/>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'豚1No-1'!$C$9:$C$203</c15:sqref>
                        </c15:formulaRef>
                      </c:ext>
                    </c:extLst>
                    <c:numCache>
                      <c:formatCode>General</c:formatCode>
                      <c:ptCount val="19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numCache>
                  </c:numRef>
                </c:cat>
                <c:val>
                  <c:numRef>
                    <c:extLst>
                      <c:ext uri="{02D57815-91ED-43cb-92C2-25804820EDAC}">
                        <c15:formulaRef>
                          <c15:sqref>'豚1No-1'!$D$9:$D$203</c15:sqref>
                        </c15:formulaRef>
                      </c:ext>
                    </c:extLst>
                    <c:numCache>
                      <c:formatCode>General</c:formatCode>
                      <c:ptCount val="195"/>
                      <c:pt idx="0">
                        <c:v>8.8000000000000007</c:v>
                      </c:pt>
                      <c:pt idx="1">
                        <c:v>11.6</c:v>
                      </c:pt>
                      <c:pt idx="2">
                        <c:v>14.6</c:v>
                      </c:pt>
                      <c:pt idx="3">
                        <c:v>23</c:v>
                      </c:pt>
                      <c:pt idx="4">
                        <c:v>32</c:v>
                      </c:pt>
                      <c:pt idx="5">
                        <c:v>40.6</c:v>
                      </c:pt>
                      <c:pt idx="6">
                        <c:v>47.8</c:v>
                      </c:pt>
                      <c:pt idx="7">
                        <c:v>53.5</c:v>
                      </c:pt>
                      <c:pt idx="8">
                        <c:v>58</c:v>
                      </c:pt>
                      <c:pt idx="9">
                        <c:v>61.5</c:v>
                      </c:pt>
                      <c:pt idx="10">
                        <c:v>64.3</c:v>
                      </c:pt>
                      <c:pt idx="11">
                        <c:v>66.5</c:v>
                      </c:pt>
                      <c:pt idx="12">
                        <c:v>68.099999999999994</c:v>
                      </c:pt>
                      <c:pt idx="13">
                        <c:v>69.400000000000006</c:v>
                      </c:pt>
                      <c:pt idx="14">
                        <c:v>70.3</c:v>
                      </c:pt>
                      <c:pt idx="15">
                        <c:v>71</c:v>
                      </c:pt>
                      <c:pt idx="16">
                        <c:v>71.5</c:v>
                      </c:pt>
                      <c:pt idx="17">
                        <c:v>71.900000000000006</c:v>
                      </c:pt>
                      <c:pt idx="18">
                        <c:v>72.2</c:v>
                      </c:pt>
                      <c:pt idx="19">
                        <c:v>72.400000000000006</c:v>
                      </c:pt>
                      <c:pt idx="20">
                        <c:v>72.599999999999994</c:v>
                      </c:pt>
                      <c:pt idx="21">
                        <c:v>72.8</c:v>
                      </c:pt>
                      <c:pt idx="22">
                        <c:v>72.900000000000006</c:v>
                      </c:pt>
                      <c:pt idx="23">
                        <c:v>72.900000000000006</c:v>
                      </c:pt>
                      <c:pt idx="24">
                        <c:v>73.099999999999994</c:v>
                      </c:pt>
                      <c:pt idx="25">
                        <c:v>72.400000000000006</c:v>
                      </c:pt>
                      <c:pt idx="26">
                        <c:v>70.599999999999994</c:v>
                      </c:pt>
                      <c:pt idx="27">
                        <c:v>67.8</c:v>
                      </c:pt>
                      <c:pt idx="28">
                        <c:v>64.8</c:v>
                      </c:pt>
                      <c:pt idx="29">
                        <c:v>61.8</c:v>
                      </c:pt>
                      <c:pt idx="30">
                        <c:v>58.8</c:v>
                      </c:pt>
                      <c:pt idx="31">
                        <c:v>56.1</c:v>
                      </c:pt>
                      <c:pt idx="32">
                        <c:v>53.4</c:v>
                      </c:pt>
                      <c:pt idx="33">
                        <c:v>50.9</c:v>
                      </c:pt>
                      <c:pt idx="34">
                        <c:v>48.5</c:v>
                      </c:pt>
                      <c:pt idx="35">
                        <c:v>46.3</c:v>
                      </c:pt>
                      <c:pt idx="36">
                        <c:v>44.1</c:v>
                      </c:pt>
                      <c:pt idx="37">
                        <c:v>42.1</c:v>
                      </c:pt>
                      <c:pt idx="38">
                        <c:v>40.299999999999997</c:v>
                      </c:pt>
                      <c:pt idx="39">
                        <c:v>38.5</c:v>
                      </c:pt>
                      <c:pt idx="40">
                        <c:v>36.799999999999997</c:v>
                      </c:pt>
                      <c:pt idx="41">
                        <c:v>35.299999999999997</c:v>
                      </c:pt>
                      <c:pt idx="42">
                        <c:v>33.799999999999997</c:v>
                      </c:pt>
                      <c:pt idx="43">
                        <c:v>32.4</c:v>
                      </c:pt>
                      <c:pt idx="44">
                        <c:v>31.1</c:v>
                      </c:pt>
                      <c:pt idx="45">
                        <c:v>30.1</c:v>
                      </c:pt>
                      <c:pt idx="46">
                        <c:v>29</c:v>
                      </c:pt>
                      <c:pt idx="47">
                        <c:v>28.2</c:v>
                      </c:pt>
                      <c:pt idx="48">
                        <c:v>27.5</c:v>
                      </c:pt>
                      <c:pt idx="49">
                        <c:v>26.9</c:v>
                      </c:pt>
                      <c:pt idx="50">
                        <c:v>26.4</c:v>
                      </c:pt>
                      <c:pt idx="51">
                        <c:v>25.7</c:v>
                      </c:pt>
                      <c:pt idx="52">
                        <c:v>25</c:v>
                      </c:pt>
                      <c:pt idx="53">
                        <c:v>24.1</c:v>
                      </c:pt>
                      <c:pt idx="54">
                        <c:v>23.3</c:v>
                      </c:pt>
                      <c:pt idx="55">
                        <c:v>22.4</c:v>
                      </c:pt>
                      <c:pt idx="56">
                        <c:v>21.8</c:v>
                      </c:pt>
                      <c:pt idx="57">
                        <c:v>21.1</c:v>
                      </c:pt>
                      <c:pt idx="58">
                        <c:v>20.399999999999999</c:v>
                      </c:pt>
                      <c:pt idx="59">
                        <c:v>19.7</c:v>
                      </c:pt>
                      <c:pt idx="60">
                        <c:v>19</c:v>
                      </c:pt>
                      <c:pt idx="61">
                        <c:v>18.399999999999999</c:v>
                      </c:pt>
                      <c:pt idx="62">
                        <c:v>17.8</c:v>
                      </c:pt>
                      <c:pt idx="63">
                        <c:v>17.2</c:v>
                      </c:pt>
                      <c:pt idx="64">
                        <c:v>16.7</c:v>
                      </c:pt>
                      <c:pt idx="65">
                        <c:v>16.2</c:v>
                      </c:pt>
                      <c:pt idx="66">
                        <c:v>15.8</c:v>
                      </c:pt>
                      <c:pt idx="67">
                        <c:v>15.3</c:v>
                      </c:pt>
                      <c:pt idx="68">
                        <c:v>14.9</c:v>
                      </c:pt>
                      <c:pt idx="69">
                        <c:v>14.4</c:v>
                      </c:pt>
                      <c:pt idx="70">
                        <c:v>14</c:v>
                      </c:pt>
                      <c:pt idx="71">
                        <c:v>13.6</c:v>
                      </c:pt>
                      <c:pt idx="72">
                        <c:v>13.3</c:v>
                      </c:pt>
                      <c:pt idx="73">
                        <c:v>12.9</c:v>
                      </c:pt>
                      <c:pt idx="74">
                        <c:v>12.6</c:v>
                      </c:pt>
                      <c:pt idx="75">
                        <c:v>12.3</c:v>
                      </c:pt>
                      <c:pt idx="76">
                        <c:v>12</c:v>
                      </c:pt>
                      <c:pt idx="77">
                        <c:v>11.8</c:v>
                      </c:pt>
                      <c:pt idx="78">
                        <c:v>11.4</c:v>
                      </c:pt>
                      <c:pt idx="79">
                        <c:v>11.2</c:v>
                      </c:pt>
                      <c:pt idx="80">
                        <c:v>11</c:v>
                      </c:pt>
                      <c:pt idx="81">
                        <c:v>10.8</c:v>
                      </c:pt>
                      <c:pt idx="82">
                        <c:v>10.6</c:v>
                      </c:pt>
                      <c:pt idx="83">
                        <c:v>10.4</c:v>
                      </c:pt>
                      <c:pt idx="84">
                        <c:v>10.199999999999999</c:v>
                      </c:pt>
                      <c:pt idx="85">
                        <c:v>9.9</c:v>
                      </c:pt>
                      <c:pt idx="86">
                        <c:v>9.6999999999999993</c:v>
                      </c:pt>
                      <c:pt idx="87">
                        <c:v>9.5</c:v>
                      </c:pt>
                      <c:pt idx="88">
                        <c:v>9.3000000000000007</c:v>
                      </c:pt>
                      <c:pt idx="89">
                        <c:v>9.1</c:v>
                      </c:pt>
                      <c:pt idx="90">
                        <c:v>8.9</c:v>
                      </c:pt>
                      <c:pt idx="91">
                        <c:v>8.8000000000000007</c:v>
                      </c:pt>
                      <c:pt idx="92">
                        <c:v>8.6</c:v>
                      </c:pt>
                      <c:pt idx="93">
                        <c:v>8.4</c:v>
                      </c:pt>
                      <c:pt idx="94">
                        <c:v>8.1999999999999993</c:v>
                      </c:pt>
                      <c:pt idx="95">
                        <c:v>8.1</c:v>
                      </c:pt>
                      <c:pt idx="96">
                        <c:v>7.9</c:v>
                      </c:pt>
                      <c:pt idx="97">
                        <c:v>7.8</c:v>
                      </c:pt>
                      <c:pt idx="98">
                        <c:v>7.7</c:v>
                      </c:pt>
                      <c:pt idx="99">
                        <c:v>7.6</c:v>
                      </c:pt>
                      <c:pt idx="100">
                        <c:v>7.4</c:v>
                      </c:pt>
                      <c:pt idx="101">
                        <c:v>7.3</c:v>
                      </c:pt>
                      <c:pt idx="102">
                        <c:v>7.3</c:v>
                      </c:pt>
                      <c:pt idx="103">
                        <c:v>7.1</c:v>
                      </c:pt>
                      <c:pt idx="104">
                        <c:v>7.1</c:v>
                      </c:pt>
                      <c:pt idx="105">
                        <c:v>6.9</c:v>
                      </c:pt>
                      <c:pt idx="106">
                        <c:v>6.8</c:v>
                      </c:pt>
                      <c:pt idx="107">
                        <c:v>6.8</c:v>
                      </c:pt>
                      <c:pt idx="108">
                        <c:v>6.7</c:v>
                      </c:pt>
                      <c:pt idx="109">
                        <c:v>6.6</c:v>
                      </c:pt>
                      <c:pt idx="110">
                        <c:v>6.5</c:v>
                      </c:pt>
                      <c:pt idx="111">
                        <c:v>6.4</c:v>
                      </c:pt>
                      <c:pt idx="112">
                        <c:v>6.4</c:v>
                      </c:pt>
                      <c:pt idx="113">
                        <c:v>6.3</c:v>
                      </c:pt>
                      <c:pt idx="114">
                        <c:v>6.2</c:v>
                      </c:pt>
                      <c:pt idx="115">
                        <c:v>6.2</c:v>
                      </c:pt>
                      <c:pt idx="116">
                        <c:v>6.1</c:v>
                      </c:pt>
                      <c:pt idx="117">
                        <c:v>6</c:v>
                      </c:pt>
                      <c:pt idx="118">
                        <c:v>5.9</c:v>
                      </c:pt>
                      <c:pt idx="119">
                        <c:v>5.9</c:v>
                      </c:pt>
                      <c:pt idx="120">
                        <c:v>5.9</c:v>
                      </c:pt>
                      <c:pt idx="121">
                        <c:v>5.8</c:v>
                      </c:pt>
                      <c:pt idx="122">
                        <c:v>5.8</c:v>
                      </c:pt>
                      <c:pt idx="123">
                        <c:v>5.7</c:v>
                      </c:pt>
                      <c:pt idx="124">
                        <c:v>5.7</c:v>
                      </c:pt>
                      <c:pt idx="125">
                        <c:v>5.6</c:v>
                      </c:pt>
                      <c:pt idx="126">
                        <c:v>5.6</c:v>
                      </c:pt>
                      <c:pt idx="127">
                        <c:v>5.6</c:v>
                      </c:pt>
                      <c:pt idx="128">
                        <c:v>5.5</c:v>
                      </c:pt>
                      <c:pt idx="129">
                        <c:v>5.5</c:v>
                      </c:pt>
                      <c:pt idx="130">
                        <c:v>5.4</c:v>
                      </c:pt>
                      <c:pt idx="131">
                        <c:v>5.4</c:v>
                      </c:pt>
                      <c:pt idx="132">
                        <c:v>5.4</c:v>
                      </c:pt>
                      <c:pt idx="133">
                        <c:v>5.3</c:v>
                      </c:pt>
                      <c:pt idx="134">
                        <c:v>5.3</c:v>
                      </c:pt>
                      <c:pt idx="135">
                        <c:v>5.3</c:v>
                      </c:pt>
                      <c:pt idx="136">
                        <c:v>5.3</c:v>
                      </c:pt>
                      <c:pt idx="137">
                        <c:v>5.2</c:v>
                      </c:pt>
                      <c:pt idx="138">
                        <c:v>5.2</c:v>
                      </c:pt>
                      <c:pt idx="139">
                        <c:v>5.0999999999999996</c:v>
                      </c:pt>
                      <c:pt idx="140">
                        <c:v>5.0999999999999996</c:v>
                      </c:pt>
                      <c:pt idx="141">
                        <c:v>5.0999999999999996</c:v>
                      </c:pt>
                      <c:pt idx="142">
                        <c:v>5.0999999999999996</c:v>
                      </c:pt>
                      <c:pt idx="143">
                        <c:v>5.0999999999999996</c:v>
                      </c:pt>
                      <c:pt idx="144">
                        <c:v>5.0999999999999996</c:v>
                      </c:pt>
                      <c:pt idx="145">
                        <c:v>5</c:v>
                      </c:pt>
                      <c:pt idx="146">
                        <c:v>5</c:v>
                      </c:pt>
                      <c:pt idx="147">
                        <c:v>5</c:v>
                      </c:pt>
                      <c:pt idx="148">
                        <c:v>5</c:v>
                      </c:pt>
                      <c:pt idx="149">
                        <c:v>4.9000000000000004</c:v>
                      </c:pt>
                      <c:pt idx="150">
                        <c:v>4.9000000000000004</c:v>
                      </c:pt>
                      <c:pt idx="151">
                        <c:v>4.9000000000000004</c:v>
                      </c:pt>
                      <c:pt idx="152">
                        <c:v>4.8</c:v>
                      </c:pt>
                      <c:pt idx="153">
                        <c:v>4.9000000000000004</c:v>
                      </c:pt>
                      <c:pt idx="154">
                        <c:v>4.8</c:v>
                      </c:pt>
                      <c:pt idx="155">
                        <c:v>4.8</c:v>
                      </c:pt>
                      <c:pt idx="156">
                        <c:v>4.8</c:v>
                      </c:pt>
                      <c:pt idx="157">
                        <c:v>4.8</c:v>
                      </c:pt>
                      <c:pt idx="158">
                        <c:v>4.8</c:v>
                      </c:pt>
                      <c:pt idx="159">
                        <c:v>4.8</c:v>
                      </c:pt>
                      <c:pt idx="160">
                        <c:v>4.8</c:v>
                      </c:pt>
                      <c:pt idx="161">
                        <c:v>4.8</c:v>
                      </c:pt>
                      <c:pt idx="162">
                        <c:v>4.8</c:v>
                      </c:pt>
                      <c:pt idx="163">
                        <c:v>4.7</c:v>
                      </c:pt>
                      <c:pt idx="164">
                        <c:v>4.7</c:v>
                      </c:pt>
                      <c:pt idx="165">
                        <c:v>4.5999999999999996</c:v>
                      </c:pt>
                      <c:pt idx="166">
                        <c:v>4.5999999999999996</c:v>
                      </c:pt>
                      <c:pt idx="167">
                        <c:v>4.5999999999999996</c:v>
                      </c:pt>
                      <c:pt idx="168">
                        <c:v>4.5999999999999996</c:v>
                      </c:pt>
                      <c:pt idx="169">
                        <c:v>4.5999999999999996</c:v>
                      </c:pt>
                      <c:pt idx="170">
                        <c:v>4.5999999999999996</c:v>
                      </c:pt>
                      <c:pt idx="171">
                        <c:v>4.5999999999999996</c:v>
                      </c:pt>
                      <c:pt idx="172">
                        <c:v>4.5999999999999996</c:v>
                      </c:pt>
                      <c:pt idx="173">
                        <c:v>4.5999999999999996</c:v>
                      </c:pt>
                      <c:pt idx="174">
                        <c:v>4.5999999999999996</c:v>
                      </c:pt>
                      <c:pt idx="175">
                        <c:v>4.5999999999999996</c:v>
                      </c:pt>
                      <c:pt idx="176">
                        <c:v>4.5999999999999996</c:v>
                      </c:pt>
                      <c:pt idx="177">
                        <c:v>4.5999999999999996</c:v>
                      </c:pt>
                      <c:pt idx="178">
                        <c:v>4.5999999999999996</c:v>
                      </c:pt>
                      <c:pt idx="179">
                        <c:v>4.5999999999999996</c:v>
                      </c:pt>
                      <c:pt idx="180">
                        <c:v>4.5999999999999996</c:v>
                      </c:pt>
                      <c:pt idx="181">
                        <c:v>4.5</c:v>
                      </c:pt>
                      <c:pt idx="182">
                        <c:v>4.5999999999999996</c:v>
                      </c:pt>
                      <c:pt idx="183">
                        <c:v>4.5999999999999996</c:v>
                      </c:pt>
                      <c:pt idx="184">
                        <c:v>4.5999999999999996</c:v>
                      </c:pt>
                      <c:pt idx="185">
                        <c:v>4.5999999999999996</c:v>
                      </c:pt>
                      <c:pt idx="186">
                        <c:v>4.5</c:v>
                      </c:pt>
                      <c:pt idx="187">
                        <c:v>4.5</c:v>
                      </c:pt>
                      <c:pt idx="188">
                        <c:v>4.5</c:v>
                      </c:pt>
                      <c:pt idx="189">
                        <c:v>4.5</c:v>
                      </c:pt>
                      <c:pt idx="190">
                        <c:v>4.5</c:v>
                      </c:pt>
                      <c:pt idx="191">
                        <c:v>4.5</c:v>
                      </c:pt>
                      <c:pt idx="192">
                        <c:v>4.5</c:v>
                      </c:pt>
                      <c:pt idx="193">
                        <c:v>4.5</c:v>
                      </c:pt>
                      <c:pt idx="194">
                        <c:v>4.5</c:v>
                      </c:pt>
                    </c:numCache>
                  </c:numRef>
                </c:val>
                <c:smooth val="0"/>
                <c:extLst>
                  <c:ext xmlns:c16="http://schemas.microsoft.com/office/drawing/2014/chart" uri="{C3380CC4-5D6E-409C-BE32-E72D297353CC}">
                    <c16:uniqueId val="{00000001-FBAD-44CF-89C8-EC41569F2A33}"/>
                  </c:ext>
                </c:extLst>
              </c15:ser>
            </c15:filteredLineSeries>
            <c15:filteredLineSeries>
              <c15:ser>
                <c:idx val="1"/>
                <c:order val="1"/>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'豚1No-1'!$C$9:$C$203</c15:sqref>
                        </c15:formulaRef>
                      </c:ext>
                    </c:extLst>
                    <c:numCache>
                      <c:formatCode>General</c:formatCode>
                      <c:ptCount val="19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numCache>
                  </c:numRef>
                </c:cat>
                <c:val>
                  <c:numRef>
                    <c:extLst xmlns:c15="http://schemas.microsoft.com/office/drawing/2012/chart">
                      <c:ext xmlns:c15="http://schemas.microsoft.com/office/drawing/2012/chart" uri="{02D57815-91ED-43cb-92C2-25804820EDAC}">
                        <c15:formulaRef>
                          <c15:sqref>'豚1No-1'!$E$9:$E$203</c15:sqref>
                        </c15:formulaRef>
                      </c:ext>
                    </c:extLst>
                    <c:numCache>
                      <c:formatCode>General</c:formatCode>
                      <c:ptCount val="195"/>
                      <c:pt idx="0">
                        <c:v>8.9</c:v>
                      </c:pt>
                      <c:pt idx="1">
                        <c:v>11.7</c:v>
                      </c:pt>
                      <c:pt idx="2">
                        <c:v>14.7</c:v>
                      </c:pt>
                      <c:pt idx="3">
                        <c:v>23.1</c:v>
                      </c:pt>
                      <c:pt idx="4">
                        <c:v>32.1</c:v>
                      </c:pt>
                      <c:pt idx="5">
                        <c:v>40.700000000000003</c:v>
                      </c:pt>
                      <c:pt idx="6">
                        <c:v>47.9</c:v>
                      </c:pt>
                      <c:pt idx="7">
                        <c:v>53.6</c:v>
                      </c:pt>
                      <c:pt idx="8">
                        <c:v>58.1</c:v>
                      </c:pt>
                      <c:pt idx="9">
                        <c:v>61.6</c:v>
                      </c:pt>
                      <c:pt idx="10">
                        <c:v>64.400000000000006</c:v>
                      </c:pt>
                      <c:pt idx="11">
                        <c:v>66.599999999999994</c:v>
                      </c:pt>
                      <c:pt idx="12">
                        <c:v>68.2</c:v>
                      </c:pt>
                      <c:pt idx="13">
                        <c:v>69.5</c:v>
                      </c:pt>
                      <c:pt idx="14">
                        <c:v>70.400000000000006</c:v>
                      </c:pt>
                      <c:pt idx="15">
                        <c:v>71.099999999999994</c:v>
                      </c:pt>
                      <c:pt idx="16">
                        <c:v>71.599999999999994</c:v>
                      </c:pt>
                      <c:pt idx="17">
                        <c:v>72</c:v>
                      </c:pt>
                      <c:pt idx="18">
                        <c:v>72.3</c:v>
                      </c:pt>
                      <c:pt idx="19">
                        <c:v>72.5</c:v>
                      </c:pt>
                      <c:pt idx="20">
                        <c:v>72.7</c:v>
                      </c:pt>
                      <c:pt idx="21">
                        <c:v>72.900000000000006</c:v>
                      </c:pt>
                      <c:pt idx="22">
                        <c:v>73</c:v>
                      </c:pt>
                      <c:pt idx="23">
                        <c:v>73</c:v>
                      </c:pt>
                      <c:pt idx="24">
                        <c:v>73.2</c:v>
                      </c:pt>
                      <c:pt idx="25">
                        <c:v>72.2</c:v>
                      </c:pt>
                      <c:pt idx="26">
                        <c:v>70.400000000000006</c:v>
                      </c:pt>
                      <c:pt idx="27">
                        <c:v>67.900000000000006</c:v>
                      </c:pt>
                      <c:pt idx="28">
                        <c:v>65.3</c:v>
                      </c:pt>
                      <c:pt idx="29">
                        <c:v>62.6</c:v>
                      </c:pt>
                      <c:pt idx="30">
                        <c:v>59.9</c:v>
                      </c:pt>
                      <c:pt idx="31">
                        <c:v>57.4</c:v>
                      </c:pt>
                      <c:pt idx="32">
                        <c:v>54.9</c:v>
                      </c:pt>
                      <c:pt idx="33">
                        <c:v>52.6</c:v>
                      </c:pt>
                      <c:pt idx="34">
                        <c:v>50.4</c:v>
                      </c:pt>
                      <c:pt idx="35">
                        <c:v>48.2</c:v>
                      </c:pt>
                      <c:pt idx="36">
                        <c:v>46.2</c:v>
                      </c:pt>
                      <c:pt idx="37">
                        <c:v>44.3</c:v>
                      </c:pt>
                      <c:pt idx="38">
                        <c:v>42.4</c:v>
                      </c:pt>
                      <c:pt idx="39">
                        <c:v>40.700000000000003</c:v>
                      </c:pt>
                      <c:pt idx="40">
                        <c:v>39.1</c:v>
                      </c:pt>
                      <c:pt idx="41">
                        <c:v>37.5</c:v>
                      </c:pt>
                      <c:pt idx="42">
                        <c:v>36</c:v>
                      </c:pt>
                      <c:pt idx="43">
                        <c:v>34.6</c:v>
                      </c:pt>
                      <c:pt idx="44">
                        <c:v>33.299999999999997</c:v>
                      </c:pt>
                      <c:pt idx="45">
                        <c:v>32</c:v>
                      </c:pt>
                      <c:pt idx="46">
                        <c:v>30.9</c:v>
                      </c:pt>
                      <c:pt idx="47">
                        <c:v>29.8</c:v>
                      </c:pt>
                      <c:pt idx="48">
                        <c:v>28.8</c:v>
                      </c:pt>
                      <c:pt idx="49">
                        <c:v>27.8</c:v>
                      </c:pt>
                      <c:pt idx="50">
                        <c:v>27</c:v>
                      </c:pt>
                      <c:pt idx="51">
                        <c:v>26.3</c:v>
                      </c:pt>
                      <c:pt idx="52">
                        <c:v>25.6</c:v>
                      </c:pt>
                      <c:pt idx="53">
                        <c:v>25.1</c:v>
                      </c:pt>
                      <c:pt idx="54">
                        <c:v>24.4</c:v>
                      </c:pt>
                      <c:pt idx="55">
                        <c:v>23.8</c:v>
                      </c:pt>
                      <c:pt idx="56">
                        <c:v>23.2</c:v>
                      </c:pt>
                      <c:pt idx="57">
                        <c:v>22.6</c:v>
                      </c:pt>
                      <c:pt idx="58">
                        <c:v>22</c:v>
                      </c:pt>
                      <c:pt idx="59">
                        <c:v>21.5</c:v>
                      </c:pt>
                      <c:pt idx="60">
                        <c:v>20.9</c:v>
                      </c:pt>
                      <c:pt idx="61">
                        <c:v>20.399999999999999</c:v>
                      </c:pt>
                      <c:pt idx="62">
                        <c:v>19.899999999999999</c:v>
                      </c:pt>
                      <c:pt idx="63">
                        <c:v>19.3</c:v>
                      </c:pt>
                      <c:pt idx="64">
                        <c:v>18.8</c:v>
                      </c:pt>
                      <c:pt idx="65">
                        <c:v>18.2</c:v>
                      </c:pt>
                      <c:pt idx="66">
                        <c:v>17.8</c:v>
                      </c:pt>
                      <c:pt idx="67">
                        <c:v>17.3</c:v>
                      </c:pt>
                      <c:pt idx="68">
                        <c:v>16.8</c:v>
                      </c:pt>
                      <c:pt idx="69">
                        <c:v>16.399999999999999</c:v>
                      </c:pt>
                      <c:pt idx="70">
                        <c:v>16</c:v>
                      </c:pt>
                      <c:pt idx="71">
                        <c:v>15.6</c:v>
                      </c:pt>
                      <c:pt idx="72">
                        <c:v>15.3</c:v>
                      </c:pt>
                      <c:pt idx="73">
                        <c:v>14.9</c:v>
                      </c:pt>
                      <c:pt idx="74">
                        <c:v>14.5</c:v>
                      </c:pt>
                      <c:pt idx="75">
                        <c:v>14.1</c:v>
                      </c:pt>
                      <c:pt idx="76">
                        <c:v>13.8</c:v>
                      </c:pt>
                      <c:pt idx="77">
                        <c:v>13.4</c:v>
                      </c:pt>
                      <c:pt idx="78">
                        <c:v>13.1</c:v>
                      </c:pt>
                      <c:pt idx="79">
                        <c:v>12.8</c:v>
                      </c:pt>
                      <c:pt idx="80">
                        <c:v>12.6</c:v>
                      </c:pt>
                      <c:pt idx="81">
                        <c:v>12.3</c:v>
                      </c:pt>
                      <c:pt idx="82">
                        <c:v>12</c:v>
                      </c:pt>
                      <c:pt idx="83">
                        <c:v>11.8</c:v>
                      </c:pt>
                      <c:pt idx="84">
                        <c:v>11.5</c:v>
                      </c:pt>
                      <c:pt idx="85">
                        <c:v>11.3</c:v>
                      </c:pt>
                      <c:pt idx="86">
                        <c:v>11.1</c:v>
                      </c:pt>
                      <c:pt idx="87">
                        <c:v>11</c:v>
                      </c:pt>
                      <c:pt idx="88">
                        <c:v>10.8</c:v>
                      </c:pt>
                      <c:pt idx="89">
                        <c:v>10.5</c:v>
                      </c:pt>
                      <c:pt idx="90">
                        <c:v>10.4</c:v>
                      </c:pt>
                      <c:pt idx="91">
                        <c:v>10.199999999999999</c:v>
                      </c:pt>
                      <c:pt idx="92">
                        <c:v>10.1</c:v>
                      </c:pt>
                      <c:pt idx="93">
                        <c:v>9.8000000000000007</c:v>
                      </c:pt>
                      <c:pt idx="94">
                        <c:v>9.6</c:v>
                      </c:pt>
                      <c:pt idx="95">
                        <c:v>9.5</c:v>
                      </c:pt>
                      <c:pt idx="96">
                        <c:v>9.3000000000000007</c:v>
                      </c:pt>
                      <c:pt idx="97">
                        <c:v>9.1999999999999993</c:v>
                      </c:pt>
                      <c:pt idx="98">
                        <c:v>9</c:v>
                      </c:pt>
                      <c:pt idx="99">
                        <c:v>8.8000000000000007</c:v>
                      </c:pt>
                      <c:pt idx="100">
                        <c:v>8.6999999999999993</c:v>
                      </c:pt>
                      <c:pt idx="101">
                        <c:v>8.6</c:v>
                      </c:pt>
                      <c:pt idx="102">
                        <c:v>8.4</c:v>
                      </c:pt>
                      <c:pt idx="103">
                        <c:v>8.3000000000000007</c:v>
                      </c:pt>
                      <c:pt idx="104">
                        <c:v>8.1999999999999993</c:v>
                      </c:pt>
                      <c:pt idx="105">
                        <c:v>8</c:v>
                      </c:pt>
                      <c:pt idx="106">
                        <c:v>7.9</c:v>
                      </c:pt>
                      <c:pt idx="107">
                        <c:v>7.8</c:v>
                      </c:pt>
                      <c:pt idx="108">
                        <c:v>7.7</c:v>
                      </c:pt>
                      <c:pt idx="109">
                        <c:v>7.6</c:v>
                      </c:pt>
                      <c:pt idx="110">
                        <c:v>7.5</c:v>
                      </c:pt>
                      <c:pt idx="111">
                        <c:v>7.4</c:v>
                      </c:pt>
                      <c:pt idx="112">
                        <c:v>7.3</c:v>
                      </c:pt>
                      <c:pt idx="113">
                        <c:v>7.2</c:v>
                      </c:pt>
                      <c:pt idx="114">
                        <c:v>7.1</c:v>
                      </c:pt>
                      <c:pt idx="115">
                        <c:v>7</c:v>
                      </c:pt>
                      <c:pt idx="116">
                        <c:v>6.9</c:v>
                      </c:pt>
                      <c:pt idx="117">
                        <c:v>6.9</c:v>
                      </c:pt>
                      <c:pt idx="118">
                        <c:v>6.8</c:v>
                      </c:pt>
                      <c:pt idx="119">
                        <c:v>6.8</c:v>
                      </c:pt>
                      <c:pt idx="120">
                        <c:v>6.7</c:v>
                      </c:pt>
                      <c:pt idx="121">
                        <c:v>6.6</c:v>
                      </c:pt>
                      <c:pt idx="122">
                        <c:v>6.5</c:v>
                      </c:pt>
                      <c:pt idx="123">
                        <c:v>6.4</c:v>
                      </c:pt>
                      <c:pt idx="124">
                        <c:v>6.4</c:v>
                      </c:pt>
                      <c:pt idx="125">
                        <c:v>6.3</c:v>
                      </c:pt>
                      <c:pt idx="126">
                        <c:v>6.3</c:v>
                      </c:pt>
                      <c:pt idx="127">
                        <c:v>6.3</c:v>
                      </c:pt>
                      <c:pt idx="128">
                        <c:v>6.2</c:v>
                      </c:pt>
                      <c:pt idx="129">
                        <c:v>6.1</c:v>
                      </c:pt>
                      <c:pt idx="130">
                        <c:v>6.1</c:v>
                      </c:pt>
                      <c:pt idx="131">
                        <c:v>6.1</c:v>
                      </c:pt>
                      <c:pt idx="132">
                        <c:v>6</c:v>
                      </c:pt>
                      <c:pt idx="133">
                        <c:v>5.9</c:v>
                      </c:pt>
                      <c:pt idx="134">
                        <c:v>5.9</c:v>
                      </c:pt>
                      <c:pt idx="135">
                        <c:v>5.9</c:v>
                      </c:pt>
                      <c:pt idx="136">
                        <c:v>5.8</c:v>
                      </c:pt>
                      <c:pt idx="137">
                        <c:v>5.8</c:v>
                      </c:pt>
                      <c:pt idx="138">
                        <c:v>5.7</c:v>
                      </c:pt>
                      <c:pt idx="139">
                        <c:v>5.8</c:v>
                      </c:pt>
                      <c:pt idx="140">
                        <c:v>5.7</c:v>
                      </c:pt>
                      <c:pt idx="141">
                        <c:v>5.6</c:v>
                      </c:pt>
                      <c:pt idx="142">
                        <c:v>5.6</c:v>
                      </c:pt>
                      <c:pt idx="143">
                        <c:v>5.6</c:v>
                      </c:pt>
                      <c:pt idx="144">
                        <c:v>5.6</c:v>
                      </c:pt>
                      <c:pt idx="145">
                        <c:v>5.5</c:v>
                      </c:pt>
                      <c:pt idx="146">
                        <c:v>5.5</c:v>
                      </c:pt>
                      <c:pt idx="147">
                        <c:v>5.4</c:v>
                      </c:pt>
                      <c:pt idx="148">
                        <c:v>5.4</c:v>
                      </c:pt>
                      <c:pt idx="149">
                        <c:v>5.4</c:v>
                      </c:pt>
                      <c:pt idx="150">
                        <c:v>5.4</c:v>
                      </c:pt>
                      <c:pt idx="151">
                        <c:v>5.4</c:v>
                      </c:pt>
                      <c:pt idx="152">
                        <c:v>5.3</c:v>
                      </c:pt>
                      <c:pt idx="153">
                        <c:v>5.3</c:v>
                      </c:pt>
                      <c:pt idx="154">
                        <c:v>5.3</c:v>
                      </c:pt>
                      <c:pt idx="155">
                        <c:v>5.3</c:v>
                      </c:pt>
                      <c:pt idx="156">
                        <c:v>5.3</c:v>
                      </c:pt>
                      <c:pt idx="157">
                        <c:v>5.2</c:v>
                      </c:pt>
                      <c:pt idx="158">
                        <c:v>5.2</c:v>
                      </c:pt>
                      <c:pt idx="159">
                        <c:v>5.2</c:v>
                      </c:pt>
                      <c:pt idx="160">
                        <c:v>5.2</c:v>
                      </c:pt>
                      <c:pt idx="161">
                        <c:v>5.0999999999999996</c:v>
                      </c:pt>
                      <c:pt idx="162">
                        <c:v>5.0999999999999996</c:v>
                      </c:pt>
                      <c:pt idx="163">
                        <c:v>5.0999999999999996</c:v>
                      </c:pt>
                      <c:pt idx="164">
                        <c:v>5.0999999999999996</c:v>
                      </c:pt>
                      <c:pt idx="165">
                        <c:v>5.0999999999999996</c:v>
                      </c:pt>
                      <c:pt idx="166">
                        <c:v>5</c:v>
                      </c:pt>
                      <c:pt idx="167">
                        <c:v>5</c:v>
                      </c:pt>
                      <c:pt idx="168">
                        <c:v>5</c:v>
                      </c:pt>
                      <c:pt idx="169">
                        <c:v>5</c:v>
                      </c:pt>
                      <c:pt idx="170">
                        <c:v>5</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4.8</c:v>
                      </c:pt>
                      <c:pt idx="179">
                        <c:v>4.9000000000000004</c:v>
                      </c:pt>
                      <c:pt idx="180">
                        <c:v>4.8</c:v>
                      </c:pt>
                      <c:pt idx="181">
                        <c:v>4.8</c:v>
                      </c:pt>
                      <c:pt idx="182">
                        <c:v>4.8</c:v>
                      </c:pt>
                      <c:pt idx="183">
                        <c:v>4.8</c:v>
                      </c:pt>
                      <c:pt idx="184">
                        <c:v>4.8</c:v>
                      </c:pt>
                      <c:pt idx="185">
                        <c:v>4.8</c:v>
                      </c:pt>
                      <c:pt idx="186">
                        <c:v>4.8</c:v>
                      </c:pt>
                      <c:pt idx="187">
                        <c:v>4.8</c:v>
                      </c:pt>
                      <c:pt idx="188">
                        <c:v>4.8</c:v>
                      </c:pt>
                      <c:pt idx="189">
                        <c:v>4.8</c:v>
                      </c:pt>
                      <c:pt idx="190">
                        <c:v>4.8</c:v>
                      </c:pt>
                      <c:pt idx="191">
                        <c:v>4.8</c:v>
                      </c:pt>
                      <c:pt idx="192">
                        <c:v>4.7</c:v>
                      </c:pt>
                      <c:pt idx="193">
                        <c:v>4.7</c:v>
                      </c:pt>
                      <c:pt idx="194">
                        <c:v>4.5999999999999996</c:v>
                      </c:pt>
                    </c:numCache>
                  </c:numRef>
                </c:val>
                <c:smooth val="0"/>
                <c:extLst xmlns:c15="http://schemas.microsoft.com/office/drawing/2012/chart">
                  <c:ext xmlns:c16="http://schemas.microsoft.com/office/drawing/2014/chart" uri="{C3380CC4-5D6E-409C-BE32-E72D297353CC}">
                    <c16:uniqueId val="{00000002-FBAD-44CF-89C8-EC41569F2A33}"/>
                  </c:ext>
                </c:extLst>
              </c15:ser>
            </c15:filteredLineSeries>
          </c:ext>
        </c:extLst>
      </c:lineChart>
      <c:catAx>
        <c:axId val="92007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0072784"/>
        <c:crosses val="autoZero"/>
        <c:auto val="1"/>
        <c:lblAlgn val="ctr"/>
        <c:lblOffset val="100"/>
        <c:tickLblSkip val="25"/>
        <c:noMultiLvlLbl val="0"/>
      </c:catAx>
      <c:valAx>
        <c:axId val="9200727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0076144"/>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sz="9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22204" cy="493860"/>
          </a:xfrm>
          <a:prstGeom prst="rect">
            <a:avLst/>
          </a:prstGeom>
        </p:spPr>
        <p:txBody>
          <a:bodyPr vert="horz" lIns="77547" tIns="38774" rIns="77547" bIns="38774" rtlCol="0"/>
          <a:lstStyle>
            <a:lvl1pPr algn="l">
              <a:defRPr sz="1000"/>
            </a:lvl1pPr>
          </a:lstStyle>
          <a:p>
            <a:endParaRPr kumimoji="1" lang="ja-JP" altLang="en-US"/>
          </a:p>
        </p:txBody>
      </p:sp>
      <p:sp>
        <p:nvSpPr>
          <p:cNvPr id="3" name="日付プレースホルダー 2"/>
          <p:cNvSpPr>
            <a:spLocks noGrp="1"/>
          </p:cNvSpPr>
          <p:nvPr>
            <p:ph type="dt" idx="1"/>
          </p:nvPr>
        </p:nvSpPr>
        <p:spPr>
          <a:xfrm>
            <a:off x="3818578" y="0"/>
            <a:ext cx="2922204" cy="493860"/>
          </a:xfrm>
          <a:prstGeom prst="rect">
            <a:avLst/>
          </a:prstGeom>
        </p:spPr>
        <p:txBody>
          <a:bodyPr vert="horz" lIns="77547" tIns="38774" rIns="77547" bIns="38774" rtlCol="0"/>
          <a:lstStyle>
            <a:lvl1pPr algn="r">
              <a:defRPr sz="1000"/>
            </a:lvl1pPr>
          </a:lstStyle>
          <a:p>
            <a:fld id="{54AB1A56-19F0-4726-A6CD-9CDA1BF558F1}" type="datetimeFigureOut">
              <a:rPr kumimoji="1" lang="ja-JP" altLang="en-US" smtClean="0"/>
              <a:t>2026/1/9</a:t>
            </a:fld>
            <a:endParaRPr kumimoji="1" lang="ja-JP" altLang="en-US"/>
          </a:p>
        </p:txBody>
      </p:sp>
      <p:sp>
        <p:nvSpPr>
          <p:cNvPr id="4" name="スライド イメージ プレースホルダー 3"/>
          <p:cNvSpPr>
            <a:spLocks noGrp="1" noRot="1" noChangeAspect="1"/>
          </p:cNvSpPr>
          <p:nvPr>
            <p:ph type="sldImg" idx="2"/>
          </p:nvPr>
        </p:nvSpPr>
        <p:spPr>
          <a:xfrm>
            <a:off x="2081213" y="741363"/>
            <a:ext cx="2579687" cy="3703637"/>
          </a:xfrm>
          <a:prstGeom prst="rect">
            <a:avLst/>
          </a:prstGeom>
          <a:noFill/>
          <a:ln w="12700">
            <a:solidFill>
              <a:prstClr val="black"/>
            </a:solidFill>
          </a:ln>
        </p:spPr>
        <p:txBody>
          <a:bodyPr vert="horz" lIns="77547" tIns="38774" rIns="77547" bIns="38774" rtlCol="0" anchor="ctr"/>
          <a:lstStyle/>
          <a:p>
            <a:endParaRPr lang="ja-JP" altLang="en-US"/>
          </a:p>
        </p:txBody>
      </p:sp>
      <p:sp>
        <p:nvSpPr>
          <p:cNvPr id="5" name="ノート プレースホルダー 4"/>
          <p:cNvSpPr>
            <a:spLocks noGrp="1"/>
          </p:cNvSpPr>
          <p:nvPr>
            <p:ph type="body" sz="quarter" idx="3"/>
          </p:nvPr>
        </p:nvSpPr>
        <p:spPr>
          <a:xfrm>
            <a:off x="673946" y="4691670"/>
            <a:ext cx="5394223" cy="4443381"/>
          </a:xfrm>
          <a:prstGeom prst="rect">
            <a:avLst/>
          </a:prstGeom>
        </p:spPr>
        <p:txBody>
          <a:bodyPr vert="horz" lIns="77547" tIns="38774" rIns="77547" bIns="38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80621"/>
            <a:ext cx="2922204" cy="493860"/>
          </a:xfrm>
          <a:prstGeom prst="rect">
            <a:avLst/>
          </a:prstGeom>
        </p:spPr>
        <p:txBody>
          <a:bodyPr vert="horz" lIns="77547" tIns="38774" rIns="77547" bIns="38774" rtlCol="0" anchor="b"/>
          <a:lstStyle>
            <a:lvl1pPr algn="l">
              <a:defRPr sz="1000"/>
            </a:lvl1pPr>
          </a:lstStyle>
          <a:p>
            <a:endParaRPr kumimoji="1" lang="ja-JP" altLang="en-US"/>
          </a:p>
        </p:txBody>
      </p:sp>
      <p:sp>
        <p:nvSpPr>
          <p:cNvPr id="7" name="スライド番号プレースホルダー 6"/>
          <p:cNvSpPr>
            <a:spLocks noGrp="1"/>
          </p:cNvSpPr>
          <p:nvPr>
            <p:ph type="sldNum" sz="quarter" idx="5"/>
          </p:nvPr>
        </p:nvSpPr>
        <p:spPr>
          <a:xfrm>
            <a:off x="3818578" y="9380621"/>
            <a:ext cx="2922204" cy="493860"/>
          </a:xfrm>
          <a:prstGeom prst="rect">
            <a:avLst/>
          </a:prstGeom>
        </p:spPr>
        <p:txBody>
          <a:bodyPr vert="horz" lIns="77547" tIns="38774" rIns="77547" bIns="38774" rtlCol="0" anchor="b"/>
          <a:lstStyle>
            <a:lvl1pPr algn="r">
              <a:defRPr sz="1000"/>
            </a:lvl1pPr>
          </a:lstStyle>
          <a:p>
            <a:fld id="{B0EE8CA7-F29F-4272-955D-18B059944052}" type="slidenum">
              <a:rPr kumimoji="1" lang="ja-JP" altLang="en-US" smtClean="0"/>
              <a:t>‹#›</a:t>
            </a:fld>
            <a:endParaRPr kumimoji="1" lang="ja-JP" altLang="en-US"/>
          </a:p>
        </p:txBody>
      </p:sp>
    </p:spTree>
    <p:extLst>
      <p:ext uri="{BB962C8B-B14F-4D97-AF65-F5344CB8AC3E}">
        <p14:creationId xmlns:p14="http://schemas.microsoft.com/office/powerpoint/2010/main" val="5325410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8" y="3209940"/>
            <a:ext cx="6120765" cy="221490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80135" y="5855388"/>
            <a:ext cx="5040630" cy="264066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DF61580-71D6-4854-A8E9-B9E128EB2876}" type="datetimeFigureOut">
              <a:rPr kumimoji="1" lang="ja-JP" altLang="en-US" smtClean="0"/>
              <a:t>2026/1/9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11072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F61580-71D6-4854-A8E9-B9E128EB2876}" type="datetimeFigureOut">
              <a:rPr kumimoji="1" lang="ja-JP" altLang="en-US" smtClean="0"/>
              <a:t>2026/1/9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3997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1764" y="624289"/>
            <a:ext cx="1275159" cy="13282259"/>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83786" y="624289"/>
            <a:ext cx="3707963" cy="1328225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F61580-71D6-4854-A8E9-B9E128EB2876}" type="datetimeFigureOut">
              <a:rPr kumimoji="1" lang="ja-JP" altLang="en-US" smtClean="0"/>
              <a:t>2026/1/9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276631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F61580-71D6-4854-A8E9-B9E128EB2876}" type="datetimeFigureOut">
              <a:rPr kumimoji="1" lang="ja-JP" altLang="en-US" smtClean="0"/>
              <a:t>2026/1/9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114404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1" y="6639935"/>
            <a:ext cx="6120765" cy="205225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68821" y="4379583"/>
            <a:ext cx="6120765" cy="226035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DF61580-71D6-4854-A8E9-B9E128EB2876}" type="datetimeFigureOut">
              <a:rPr kumimoji="1" lang="ja-JP" altLang="en-US" smtClean="0"/>
              <a:t>2026/1/9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401001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83786" y="3633307"/>
            <a:ext cx="2491561" cy="10273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895362" y="3633307"/>
            <a:ext cx="2491562" cy="10273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DF61580-71D6-4854-A8E9-B9E128EB2876}" type="datetimeFigureOut">
              <a:rPr kumimoji="1" lang="ja-JP" altLang="en-US" smtClean="0"/>
              <a:t>2026/1/9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342111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5" y="413801"/>
            <a:ext cx="6480810" cy="172217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60045" y="2312975"/>
            <a:ext cx="3181648" cy="963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60045" y="3276913"/>
            <a:ext cx="3181648" cy="59534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657957" y="2312975"/>
            <a:ext cx="3182898" cy="963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657957" y="3276913"/>
            <a:ext cx="3182898" cy="59534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DF61580-71D6-4854-A8E9-B9E128EB2876}" type="datetimeFigureOut">
              <a:rPr kumimoji="1" lang="ja-JP" altLang="en-US" smtClean="0"/>
              <a:t>2026/1/9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267945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DF61580-71D6-4854-A8E9-B9E128EB2876}" type="datetimeFigureOut">
              <a:rPr kumimoji="1" lang="ja-JP" altLang="en-US" smtClean="0"/>
              <a:t>2026/1/9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338434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F61580-71D6-4854-A8E9-B9E128EB2876}" type="datetimeFigureOut">
              <a:rPr kumimoji="1" lang="ja-JP" altLang="en-US" smtClean="0"/>
              <a:t>2026/1/9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284011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411408"/>
            <a:ext cx="2369046" cy="1750876"/>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815352" y="411409"/>
            <a:ext cx="4025503" cy="8818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60046" y="2162285"/>
            <a:ext cx="2369046" cy="70680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DF61580-71D6-4854-A8E9-B9E128EB2876}" type="datetimeFigureOut">
              <a:rPr kumimoji="1" lang="ja-JP" altLang="en-US" smtClean="0"/>
              <a:t>2026/1/9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280888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7233126"/>
            <a:ext cx="4320540" cy="85391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11427" y="923276"/>
            <a:ext cx="4320540" cy="6199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11427" y="8087038"/>
            <a:ext cx="4320540" cy="12126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DF61580-71D6-4854-A8E9-B9E128EB2876}" type="datetimeFigureOut">
              <a:rPr kumimoji="1" lang="ja-JP" altLang="en-US" smtClean="0"/>
              <a:t>2026/1/9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424261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413801"/>
            <a:ext cx="6480810" cy="172217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60045" y="2411043"/>
            <a:ext cx="6480810" cy="681932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60045" y="9577196"/>
            <a:ext cx="1680210" cy="550139"/>
          </a:xfrm>
          <a:prstGeom prst="rect">
            <a:avLst/>
          </a:prstGeom>
        </p:spPr>
        <p:txBody>
          <a:bodyPr vert="horz" lIns="91440" tIns="45720" rIns="91440" bIns="45720" rtlCol="0" anchor="ctr"/>
          <a:lstStyle>
            <a:lvl1pPr algn="l">
              <a:defRPr sz="1200">
                <a:solidFill>
                  <a:schemeClr val="tx1">
                    <a:tint val="75000"/>
                  </a:schemeClr>
                </a:solidFill>
              </a:defRPr>
            </a:lvl1pPr>
          </a:lstStyle>
          <a:p>
            <a:fld id="{EDF61580-71D6-4854-A8E9-B9E128EB2876}" type="datetimeFigureOut">
              <a:rPr kumimoji="1" lang="ja-JP" altLang="en-US" smtClean="0"/>
              <a:t>2026/1/9</a:t>
            </a:fld>
            <a:endParaRPr kumimoji="1" lang="ja-JP" altLang="en-US"/>
          </a:p>
        </p:txBody>
      </p:sp>
      <p:sp>
        <p:nvSpPr>
          <p:cNvPr id="5" name="フッター プレースホルダー 4"/>
          <p:cNvSpPr>
            <a:spLocks noGrp="1"/>
          </p:cNvSpPr>
          <p:nvPr>
            <p:ph type="ftr" sz="quarter" idx="3"/>
          </p:nvPr>
        </p:nvSpPr>
        <p:spPr>
          <a:xfrm>
            <a:off x="2460308" y="9577196"/>
            <a:ext cx="2280285" cy="55013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5" y="9577196"/>
            <a:ext cx="1680210" cy="550139"/>
          </a:xfrm>
          <a:prstGeom prst="rect">
            <a:avLst/>
          </a:prstGeom>
        </p:spPr>
        <p:txBody>
          <a:bodyPr vert="horz" lIns="91440" tIns="45720" rIns="91440" bIns="45720" rtlCol="0" anchor="ctr"/>
          <a:lstStyle>
            <a:lvl1pPr algn="r">
              <a:defRPr sz="1200">
                <a:solidFill>
                  <a:schemeClr val="tx1">
                    <a:tint val="75000"/>
                  </a:schemeClr>
                </a:solidFill>
              </a:defRPr>
            </a:lvl1pPr>
          </a:lstStyle>
          <a:p>
            <a:fld id="{5200EE50-F1C9-4E19-8049-4BB62F94DA40}" type="slidenum">
              <a:rPr kumimoji="1" lang="ja-JP" altLang="en-US" smtClean="0"/>
              <a:t>‹#›</a:t>
            </a:fld>
            <a:endParaRPr kumimoji="1" lang="ja-JP" altLang="en-US"/>
          </a:p>
        </p:txBody>
      </p:sp>
    </p:spTree>
    <p:extLst>
      <p:ext uri="{BB962C8B-B14F-4D97-AF65-F5344CB8AC3E}">
        <p14:creationId xmlns:p14="http://schemas.microsoft.com/office/powerpoint/2010/main" val="71945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C844E0-3989-4B95-45C8-8111DCF8AB7F}"/>
            </a:ext>
          </a:extLst>
        </p:cNvPr>
        <p:cNvGrpSpPr/>
        <p:nvPr/>
      </p:nvGrpSpPr>
      <p:grpSpPr>
        <a:xfrm>
          <a:off x="0" y="0"/>
          <a:ext cx="0" cy="0"/>
          <a:chOff x="0" y="0"/>
          <a:chExt cx="0" cy="0"/>
        </a:xfrm>
      </p:grpSpPr>
      <p:pic>
        <p:nvPicPr>
          <p:cNvPr id="11" name="図 10" descr="ロゴ が含まれている画像&#10;&#10;AI によって生成されたコンテンツは間違っている可能性があります。">
            <a:extLst>
              <a:ext uri="{FF2B5EF4-FFF2-40B4-BE49-F238E27FC236}">
                <a16:creationId xmlns:a16="http://schemas.microsoft.com/office/drawing/2014/main" id="{5BC63DE6-3D04-7117-0778-F56C3DA93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63" y="2020988"/>
            <a:ext cx="6608299" cy="4925967"/>
          </a:xfrm>
          <a:prstGeom prst="rect">
            <a:avLst/>
          </a:prstGeom>
        </p:spPr>
      </p:pic>
      <p:sp>
        <p:nvSpPr>
          <p:cNvPr id="8" name="四角形: 角を丸くする 7">
            <a:extLst>
              <a:ext uri="{FF2B5EF4-FFF2-40B4-BE49-F238E27FC236}">
                <a16:creationId xmlns:a16="http://schemas.microsoft.com/office/drawing/2014/main" id="{B1275109-7F01-42C6-F25F-233808348708}"/>
              </a:ext>
            </a:extLst>
          </p:cNvPr>
          <p:cNvSpPr/>
          <p:nvPr/>
        </p:nvSpPr>
        <p:spPr>
          <a:xfrm>
            <a:off x="122464" y="6337938"/>
            <a:ext cx="6968954" cy="1766491"/>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37" name="図 36" descr="時計, ストリート, 電話 が含まれている画像&#10;&#10;AI によって生成されたコンテンツは間違っている可能性があります。">
            <a:extLst>
              <a:ext uri="{FF2B5EF4-FFF2-40B4-BE49-F238E27FC236}">
                <a16:creationId xmlns:a16="http://schemas.microsoft.com/office/drawing/2014/main" id="{F57E7E3A-0D52-7776-92FD-2CB7833CE351}"/>
              </a:ext>
            </a:extLst>
          </p:cNvPr>
          <p:cNvPicPr>
            <a:picLocks noChangeAspect="1"/>
          </p:cNvPicPr>
          <p:nvPr/>
        </p:nvPicPr>
        <p:blipFill>
          <a:blip r:embed="rId3" cstate="print">
            <a:extLst>
              <a:ext uri="{28A0092B-C50C-407E-A947-70E740481C1C}">
                <a14:useLocalDpi xmlns:a14="http://schemas.microsoft.com/office/drawing/2010/main" val="0"/>
              </a:ext>
            </a:extLst>
          </a:blip>
          <a:srcRect t="22037" b="33064"/>
          <a:stretch/>
        </p:blipFill>
        <p:spPr>
          <a:xfrm>
            <a:off x="256677" y="6669162"/>
            <a:ext cx="1956832" cy="899997"/>
          </a:xfrm>
          <a:prstGeom prst="rect">
            <a:avLst/>
          </a:prstGeom>
        </p:spPr>
      </p:pic>
      <p:sp>
        <p:nvSpPr>
          <p:cNvPr id="1109" name="角丸四角形 3">
            <a:extLst>
              <a:ext uri="{FF2B5EF4-FFF2-40B4-BE49-F238E27FC236}">
                <a16:creationId xmlns:a16="http://schemas.microsoft.com/office/drawing/2014/main" id="{0CF321EC-DB1C-1EDA-D6BE-8CED9A189F35}"/>
              </a:ext>
            </a:extLst>
          </p:cNvPr>
          <p:cNvSpPr/>
          <p:nvPr/>
        </p:nvSpPr>
        <p:spPr>
          <a:xfrm>
            <a:off x="122464" y="403190"/>
            <a:ext cx="6051610" cy="920634"/>
          </a:xfrm>
          <a:prstGeom prst="roundRect">
            <a:avLst/>
          </a:prstGeom>
          <a:noFill/>
          <a:ln>
            <a:solidFill>
              <a:srgbClr val="D87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5670" dirty="0">
              <a:latin typeface="+mj-ea"/>
              <a:ea typeface="+mj-ea"/>
            </a:endParaRPr>
          </a:p>
        </p:txBody>
      </p:sp>
      <p:sp>
        <p:nvSpPr>
          <p:cNvPr id="1110" name="正方形/長方形 4">
            <a:extLst>
              <a:ext uri="{FF2B5EF4-FFF2-40B4-BE49-F238E27FC236}">
                <a16:creationId xmlns:a16="http://schemas.microsoft.com/office/drawing/2014/main" id="{92BF32AB-BFE6-6880-A0E5-85482099FD14}"/>
              </a:ext>
            </a:extLst>
          </p:cNvPr>
          <p:cNvSpPr/>
          <p:nvPr/>
        </p:nvSpPr>
        <p:spPr>
          <a:xfrm>
            <a:off x="198072" y="327581"/>
            <a:ext cx="4665904" cy="969496"/>
          </a:xfrm>
          <a:prstGeom prst="rect">
            <a:avLst/>
          </a:prstGeom>
          <a:noFill/>
          <a:ln>
            <a:noFill/>
          </a:ln>
        </p:spPr>
        <p:txBody>
          <a:bodyPr wrap="square" lIns="96012" tIns="48006" rIns="96012" bIns="4800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5670" b="1" cap="all" dirty="0">
                <a:ln w="0">
                  <a:noFill/>
                </a:ln>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lin ang="5400000" scaled="1"/>
                  <a:tileRect/>
                </a:gradFill>
                <a:effectLst>
                  <a:reflection blurRad="12700" stA="50000" endPos="50000" dist="5000" dir="5400000" sy="-100000" rotWithShape="0"/>
                </a:effectLst>
                <a:latin typeface="+mj-ea"/>
                <a:ea typeface="+mj-ea"/>
              </a:rPr>
              <a:t>食品 </a:t>
            </a:r>
            <a:r>
              <a:rPr lang="en-US" altLang="ja-JP" sz="5670" b="1" cap="all" dirty="0">
                <a:ln w="0">
                  <a:noFill/>
                </a:ln>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lin ang="5400000" scaled="1"/>
                  <a:tileRect/>
                </a:gradFill>
                <a:effectLst>
                  <a:reflection blurRad="12700" stA="50000" endPos="50000" dist="5000" dir="5400000" sy="-100000" rotWithShape="0"/>
                </a:effectLst>
                <a:latin typeface="+mj-ea"/>
                <a:ea typeface="+mj-ea"/>
              </a:rPr>
              <a:t>essay</a:t>
            </a:r>
            <a:endParaRPr lang="ja-JP" altLang="en-US" sz="5670" b="1" cap="all" dirty="0">
              <a:ln w="0">
                <a:noFill/>
              </a:ln>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lin ang="5400000" scaled="1"/>
                <a:tileRect/>
              </a:gradFill>
              <a:effectLst>
                <a:reflection blurRad="12700" stA="50000" endPos="50000" dist="5000" dir="5400000" sy="-100000" rotWithShape="0"/>
              </a:effectLst>
            </a:endParaRPr>
          </a:p>
        </p:txBody>
      </p:sp>
      <p:sp>
        <p:nvSpPr>
          <p:cNvPr id="1111" name="テキスト ボックス 5">
            <a:extLst>
              <a:ext uri="{FF2B5EF4-FFF2-40B4-BE49-F238E27FC236}">
                <a16:creationId xmlns:a16="http://schemas.microsoft.com/office/drawing/2014/main" id="{44B2614E-11EE-AFB8-D40E-537D7873AC0A}"/>
              </a:ext>
            </a:extLst>
          </p:cNvPr>
          <p:cNvSpPr txBox="1"/>
          <p:nvPr/>
        </p:nvSpPr>
        <p:spPr>
          <a:xfrm>
            <a:off x="4658968" y="405628"/>
            <a:ext cx="1515106" cy="900246"/>
          </a:xfrm>
          <a:prstGeom prst="rect">
            <a:avLst/>
          </a:prstGeom>
          <a:noFill/>
        </p:spPr>
        <p:txBody>
          <a:bodyPr wrap="square" rtlCol="0">
            <a:spAutoFit/>
          </a:bodyPr>
          <a:lstStyle/>
          <a:p>
            <a:r>
              <a:rPr lang="ja-JP" altLang="en-US" sz="1470" dirty="0">
                <a:latin typeface="+mj-ea"/>
                <a:ea typeface="+mj-ea"/>
              </a:rPr>
              <a:t>Ｒ７</a:t>
            </a:r>
            <a:r>
              <a:rPr lang="en-US" altLang="ja-JP" sz="1470" dirty="0">
                <a:latin typeface="+mj-ea"/>
                <a:ea typeface="+mj-ea"/>
              </a:rPr>
              <a:t>-vol.</a:t>
            </a:r>
            <a:r>
              <a:rPr lang="ja-JP" altLang="en-US" sz="1470" dirty="0">
                <a:latin typeface="+mj-ea"/>
                <a:ea typeface="+mj-ea"/>
              </a:rPr>
              <a:t>５</a:t>
            </a:r>
            <a:endParaRPr lang="en-US" altLang="ja-JP" sz="1470" dirty="0">
              <a:latin typeface="+mj-ea"/>
              <a:ea typeface="+mj-ea"/>
            </a:endParaRPr>
          </a:p>
          <a:p>
            <a:endParaRPr lang="en-US" altLang="ja-JP" sz="945" dirty="0">
              <a:latin typeface="+mj-ea"/>
              <a:ea typeface="+mj-ea"/>
            </a:endParaRPr>
          </a:p>
          <a:p>
            <a:endParaRPr lang="en-US" altLang="ja-JP" sz="945" dirty="0">
              <a:latin typeface="+mj-ea"/>
              <a:ea typeface="+mj-ea"/>
            </a:endParaRPr>
          </a:p>
          <a:p>
            <a:endParaRPr lang="en-US" altLang="ja-JP" sz="945" dirty="0">
              <a:latin typeface="+mj-ea"/>
              <a:ea typeface="+mj-ea"/>
            </a:endParaRPr>
          </a:p>
          <a:p>
            <a:r>
              <a:rPr lang="ja-JP" altLang="en-US" sz="945" dirty="0">
                <a:latin typeface="+mj-ea"/>
                <a:ea typeface="+mj-ea"/>
              </a:rPr>
              <a:t>令和８年１月〇〇日発行</a:t>
            </a:r>
            <a:endParaRPr lang="en-US" altLang="ja-JP" sz="945" dirty="0">
              <a:latin typeface="+mj-ea"/>
              <a:ea typeface="+mj-ea"/>
            </a:endParaRPr>
          </a:p>
        </p:txBody>
      </p:sp>
      <p:pic>
        <p:nvPicPr>
          <p:cNvPr id="1112" name="図 7">
            <a:extLst>
              <a:ext uri="{FF2B5EF4-FFF2-40B4-BE49-F238E27FC236}">
                <a16:creationId xmlns:a16="http://schemas.microsoft.com/office/drawing/2014/main" id="{93E8308A-9BC0-E1E7-AE3F-89F66F08B030}"/>
              </a:ext>
            </a:extLst>
          </p:cNvPr>
          <p:cNvPicPr>
            <a:picLocks noChangeAspect="1"/>
          </p:cNvPicPr>
          <p:nvPr/>
        </p:nvPicPr>
        <p:blipFill>
          <a:blip r:embed="rId4"/>
          <a:stretch>
            <a:fillRect/>
          </a:stretch>
        </p:blipFill>
        <p:spPr>
          <a:xfrm>
            <a:off x="6171136" y="403190"/>
            <a:ext cx="988671" cy="920634"/>
          </a:xfrm>
          <a:prstGeom prst="rect">
            <a:avLst/>
          </a:prstGeom>
        </p:spPr>
      </p:pic>
      <p:sp>
        <p:nvSpPr>
          <p:cNvPr id="12" name="テキスト ボックス 11">
            <a:extLst>
              <a:ext uri="{FF2B5EF4-FFF2-40B4-BE49-F238E27FC236}">
                <a16:creationId xmlns:a16="http://schemas.microsoft.com/office/drawing/2014/main" id="{97134D5D-9079-3D02-49AC-1444CB0197F8}"/>
              </a:ext>
            </a:extLst>
          </p:cNvPr>
          <p:cNvSpPr txBox="1"/>
          <p:nvPr/>
        </p:nvSpPr>
        <p:spPr>
          <a:xfrm>
            <a:off x="-7361543" y="7515700"/>
            <a:ext cx="5811525" cy="738664"/>
          </a:xfrm>
          <a:prstGeom prst="rect">
            <a:avLst/>
          </a:prstGeom>
          <a:noFill/>
        </p:spPr>
        <p:txBody>
          <a:bodyPr wrap="square" rtlCol="0">
            <a:spAutoFit/>
          </a:bodyPr>
          <a:lstStyle/>
          <a:p>
            <a:r>
              <a:rPr kumimoji="1" lang="ja-JP" altLang="en-US" sz="1400" dirty="0">
                <a:latin typeface="HG創英角ｺﾞｼｯｸUB" panose="020B0909000000000000" pitchFamily="49" charset="-128"/>
                <a:ea typeface="HG創英角ｺﾞｼｯｸUB" panose="020B0909000000000000" pitchFamily="49" charset="-128"/>
              </a:rPr>
              <a:t>・中心部は何度で何分保持されていますか？</a:t>
            </a:r>
            <a:endParaRPr kumimoji="1" lang="en-US" altLang="ja-JP" sz="1400" dirty="0">
              <a:latin typeface="HG創英角ｺﾞｼｯｸUB" panose="020B0909000000000000" pitchFamily="49" charset="-128"/>
              <a:ea typeface="HG創英角ｺﾞｼｯｸUB" panose="020B0909000000000000" pitchFamily="49" charset="-128"/>
            </a:endParaRPr>
          </a:p>
          <a:p>
            <a:r>
              <a:rPr kumimoji="1" lang="ja-JP" altLang="en-US" sz="1400" dirty="0">
                <a:latin typeface="HG創英角ｺﾞｼｯｸUB" panose="020B0909000000000000" pitchFamily="49" charset="-128"/>
                <a:ea typeface="HG創英角ｺﾞｼｯｸUB" panose="020B0909000000000000" pitchFamily="49" charset="-128"/>
              </a:rPr>
              <a:t>・加熱食肉製品の製造基準である中心温度６３℃３０分と同等の加熱となっていますか？</a:t>
            </a:r>
          </a:p>
        </p:txBody>
      </p:sp>
      <p:sp>
        <p:nvSpPr>
          <p:cNvPr id="15" name="正方形/長方形 14">
            <a:extLst>
              <a:ext uri="{FF2B5EF4-FFF2-40B4-BE49-F238E27FC236}">
                <a16:creationId xmlns:a16="http://schemas.microsoft.com/office/drawing/2014/main" id="{5095C36F-8BA7-A79A-986F-71C2B8187B09}"/>
              </a:ext>
            </a:extLst>
          </p:cNvPr>
          <p:cNvSpPr/>
          <p:nvPr/>
        </p:nvSpPr>
        <p:spPr>
          <a:xfrm>
            <a:off x="8836" y="1641639"/>
            <a:ext cx="7146795" cy="721318"/>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DCF90165-B261-17A8-C10C-D6B83B85AA1F}"/>
              </a:ext>
            </a:extLst>
          </p:cNvPr>
          <p:cNvSpPr txBox="1">
            <a:spLocks/>
          </p:cNvSpPr>
          <p:nvPr/>
        </p:nvSpPr>
        <p:spPr>
          <a:xfrm>
            <a:off x="8959" y="1469300"/>
            <a:ext cx="7387784" cy="10051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chemeClr val="bg1"/>
                </a:solidFill>
                <a:latin typeface="HG創英角ｺﾞｼｯｸUB" panose="020B0909000000000000" pitchFamily="49" charset="-128"/>
                <a:ea typeface="HG創英角ｺﾞｼｯｸUB" panose="020B0909000000000000" pitchFamily="49" charset="-128"/>
              </a:rPr>
              <a:t>加熱不十分な低温調理肉に注意しましょう。</a:t>
            </a:r>
          </a:p>
        </p:txBody>
      </p:sp>
      <p:sp>
        <p:nvSpPr>
          <p:cNvPr id="13" name="テキスト ボックス 12">
            <a:extLst>
              <a:ext uri="{FF2B5EF4-FFF2-40B4-BE49-F238E27FC236}">
                <a16:creationId xmlns:a16="http://schemas.microsoft.com/office/drawing/2014/main" id="{EFB8098F-BEAE-32B5-1003-9D8EAF26CA02}"/>
              </a:ext>
            </a:extLst>
          </p:cNvPr>
          <p:cNvSpPr txBox="1"/>
          <p:nvPr/>
        </p:nvSpPr>
        <p:spPr>
          <a:xfrm>
            <a:off x="285880" y="8424246"/>
            <a:ext cx="5136858" cy="369332"/>
          </a:xfrm>
          <a:prstGeom prst="rect">
            <a:avLst/>
          </a:prstGeom>
          <a:noFill/>
        </p:spPr>
        <p:txBody>
          <a:bodyPr wrap="square" rtlCol="0">
            <a:spAutoFit/>
          </a:bodyPr>
          <a:lstStyle/>
          <a:p>
            <a:r>
              <a:rPr kumimoji="1" lang="ja-JP" altLang="en-US" dirty="0">
                <a:latin typeface="HG創英角ｺﾞｼｯｸUB" panose="020B0909000000000000" pitchFamily="49" charset="-128"/>
                <a:ea typeface="HG創英角ｺﾞｼｯｸUB" panose="020B0909000000000000" pitchFamily="49" charset="-128"/>
              </a:rPr>
              <a:t>自主検査（細菌検査）について</a:t>
            </a:r>
            <a:endParaRPr kumimoji="1" lang="en-US" altLang="ja-JP" dirty="0">
              <a:latin typeface="HG創英角ｺﾞｼｯｸUB" panose="020B0909000000000000" pitchFamily="49" charset="-128"/>
              <a:ea typeface="HG創英角ｺﾞｼｯｸUB" panose="020B0909000000000000" pitchFamily="49" charset="-128"/>
            </a:endParaRPr>
          </a:p>
        </p:txBody>
      </p:sp>
      <p:sp>
        <p:nvSpPr>
          <p:cNvPr id="18" name="テキスト ボックス 17">
            <a:extLst>
              <a:ext uri="{FF2B5EF4-FFF2-40B4-BE49-F238E27FC236}">
                <a16:creationId xmlns:a16="http://schemas.microsoft.com/office/drawing/2014/main" id="{087DAA23-BFDA-BB24-DF05-64F91BD2A604}"/>
              </a:ext>
            </a:extLst>
          </p:cNvPr>
          <p:cNvSpPr txBox="1"/>
          <p:nvPr/>
        </p:nvSpPr>
        <p:spPr>
          <a:xfrm>
            <a:off x="282332" y="8801593"/>
            <a:ext cx="6642464" cy="523220"/>
          </a:xfrm>
          <a:prstGeom prst="rect">
            <a:avLst/>
          </a:prstGeom>
          <a:noFill/>
        </p:spPr>
        <p:txBody>
          <a:bodyPr wrap="square" rtlCol="0">
            <a:spAutoFit/>
          </a:bodyPr>
          <a:lstStyle/>
          <a:p>
            <a:r>
              <a:rPr lang="ja-JP" altLang="en-US" sz="1400" dirty="0">
                <a:latin typeface="HG創英角ｺﾞｼｯｸUB" panose="020B0909000000000000" pitchFamily="49" charset="-128"/>
                <a:ea typeface="HG創英角ｺﾞｼｯｸUB" panose="020B0909000000000000" pitchFamily="49" charset="-128"/>
              </a:rPr>
              <a:t>調理したお肉に細菌がいないことを確認しましょう。</a:t>
            </a:r>
            <a:r>
              <a:rPr lang="ja-JP" altLang="en-US" sz="1400" dirty="0">
                <a:latin typeface="HGS創英角ｺﾞｼｯｸUB" panose="020B0900000000000000" pitchFamily="50" charset="-128"/>
                <a:ea typeface="HGS創英角ｺﾞｼｯｸUB" panose="020B0900000000000000" pitchFamily="50" charset="-128"/>
              </a:rPr>
              <a:t>検査項目や申し込み方法については下記関係機関にご相談ください。</a:t>
            </a:r>
            <a:endParaRPr lang="en-US" altLang="ja-JP" sz="1400" dirty="0">
              <a:latin typeface="HGS創英角ｺﾞｼｯｸUB" panose="020B0900000000000000" pitchFamily="50" charset="-128"/>
              <a:ea typeface="HGS創英角ｺﾞｼｯｸUB" panose="020B0900000000000000" pitchFamily="50" charset="-128"/>
            </a:endParaRPr>
          </a:p>
        </p:txBody>
      </p:sp>
      <p:sp>
        <p:nvSpPr>
          <p:cNvPr id="19" name="テキスト ボックス 18">
            <a:extLst>
              <a:ext uri="{FF2B5EF4-FFF2-40B4-BE49-F238E27FC236}">
                <a16:creationId xmlns:a16="http://schemas.microsoft.com/office/drawing/2014/main" id="{2F351E69-FE82-463F-FD9C-3370B25DF6B4}"/>
              </a:ext>
            </a:extLst>
          </p:cNvPr>
          <p:cNvSpPr txBox="1"/>
          <p:nvPr/>
        </p:nvSpPr>
        <p:spPr>
          <a:xfrm>
            <a:off x="2022389" y="6844373"/>
            <a:ext cx="4189692" cy="523220"/>
          </a:xfrm>
          <a:prstGeom prst="rect">
            <a:avLst/>
          </a:prstGeom>
          <a:noFill/>
        </p:spPr>
        <p:txBody>
          <a:bodyPr wrap="square" rtlCol="0">
            <a:spAutoFit/>
          </a:bodyPr>
          <a:lstStyle/>
          <a:p>
            <a:r>
              <a:rPr lang="ja-JP" altLang="en-US" sz="1400" dirty="0">
                <a:latin typeface="HGS創英角ｺﾞｼｯｸUB" panose="020B0900000000000000" pitchFamily="50" charset="-128"/>
                <a:ea typeface="HGS創英角ｺﾞｼｯｸUB" panose="020B0900000000000000" pitchFamily="50" charset="-128"/>
              </a:rPr>
              <a:t>加熱時、お肉の中心部の温度を測ってみましょう。</a:t>
            </a:r>
            <a:endParaRPr lang="en-US" altLang="ja-JP" sz="1400" dirty="0">
              <a:latin typeface="HGS創英角ｺﾞｼｯｸUB" panose="020B0900000000000000" pitchFamily="50" charset="-128"/>
              <a:ea typeface="HGS創英角ｺﾞｼｯｸUB" panose="020B0900000000000000" pitchFamily="50" charset="-128"/>
            </a:endParaRPr>
          </a:p>
          <a:p>
            <a:r>
              <a:rPr lang="ja-JP" altLang="en-US" sz="1400" dirty="0">
                <a:latin typeface="HGS創英角ｺﾞｼｯｸUB" panose="020B0900000000000000" pitchFamily="50" charset="-128"/>
                <a:ea typeface="HGS創英角ｺﾞｼｯｸUB" panose="020B0900000000000000" pitchFamily="50" charset="-128"/>
              </a:rPr>
              <a:t>目的の温度に達していますか</a:t>
            </a:r>
            <a:r>
              <a:rPr lang="en-US" altLang="ja-JP" sz="1400" dirty="0">
                <a:latin typeface="HGS創英角ｺﾞｼｯｸUB" panose="020B0900000000000000" pitchFamily="50" charset="-128"/>
                <a:ea typeface="HGS創英角ｺﾞｼｯｸUB" panose="020B0900000000000000" pitchFamily="50" charset="-128"/>
              </a:rPr>
              <a:t>?</a:t>
            </a:r>
          </a:p>
        </p:txBody>
      </p:sp>
      <p:sp>
        <p:nvSpPr>
          <p:cNvPr id="20" name="テキスト ボックス 19">
            <a:extLst>
              <a:ext uri="{FF2B5EF4-FFF2-40B4-BE49-F238E27FC236}">
                <a16:creationId xmlns:a16="http://schemas.microsoft.com/office/drawing/2014/main" id="{2529CFB3-851A-0CE2-847E-4AA55B9F98CF}"/>
              </a:ext>
            </a:extLst>
          </p:cNvPr>
          <p:cNvSpPr txBox="1"/>
          <p:nvPr/>
        </p:nvSpPr>
        <p:spPr>
          <a:xfrm>
            <a:off x="179806" y="2374656"/>
            <a:ext cx="6653859" cy="646331"/>
          </a:xfrm>
          <a:prstGeom prst="rect">
            <a:avLst/>
          </a:prstGeom>
          <a:noFill/>
        </p:spPr>
        <p:txBody>
          <a:bodyPr wrap="square" rtlCol="0">
            <a:spAutoFit/>
          </a:bodyPr>
          <a:lstStyle/>
          <a:p>
            <a:r>
              <a:rPr kumimoji="1" lang="ja-JP" altLang="en-US" dirty="0">
                <a:latin typeface="HG創英角ｺﾞｼｯｸUB" panose="020B0909000000000000" pitchFamily="49" charset="-128"/>
                <a:ea typeface="HG創英角ｺﾞｼｯｸUB" panose="020B0909000000000000" pitchFamily="49" charset="-128"/>
              </a:rPr>
              <a:t>生のお肉には</a:t>
            </a:r>
            <a:endParaRPr kumimoji="1" lang="en-US" altLang="ja-JP" dirty="0">
              <a:latin typeface="HG創英角ｺﾞｼｯｸUB" panose="020B0909000000000000" pitchFamily="49" charset="-128"/>
              <a:ea typeface="HG創英角ｺﾞｼｯｸUB" panose="020B0909000000000000" pitchFamily="49" charset="-128"/>
            </a:endParaRPr>
          </a:p>
          <a:p>
            <a:r>
              <a:rPr kumimoji="1" lang="ja-JP" altLang="en-US" dirty="0">
                <a:latin typeface="HG創英角ｺﾞｼｯｸUB" panose="020B0909000000000000" pitchFamily="49" charset="-128"/>
                <a:ea typeface="HG創英角ｺﾞｼｯｸUB" panose="020B0909000000000000" pitchFamily="49" charset="-128"/>
              </a:rPr>
              <a:t>病原性大腸菌、サルモネラ、カンピロバクター等が存在します。</a:t>
            </a:r>
          </a:p>
        </p:txBody>
      </p:sp>
      <p:sp>
        <p:nvSpPr>
          <p:cNvPr id="21" name="矢印: 下 20">
            <a:extLst>
              <a:ext uri="{FF2B5EF4-FFF2-40B4-BE49-F238E27FC236}">
                <a16:creationId xmlns:a16="http://schemas.microsoft.com/office/drawing/2014/main" id="{DA777680-94D6-7E0B-4823-0C7FB6F3818A}"/>
              </a:ext>
            </a:extLst>
          </p:cNvPr>
          <p:cNvSpPr/>
          <p:nvPr/>
        </p:nvSpPr>
        <p:spPr>
          <a:xfrm>
            <a:off x="966589" y="2991757"/>
            <a:ext cx="216024" cy="193046"/>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創英角ｺﾞｼｯｸUB" panose="020B0909000000000000" pitchFamily="49" charset="-128"/>
              <a:ea typeface="HG創英角ｺﾞｼｯｸUB" panose="020B0909000000000000" pitchFamily="49" charset="-128"/>
            </a:endParaRPr>
          </a:p>
        </p:txBody>
      </p:sp>
      <p:sp>
        <p:nvSpPr>
          <p:cNvPr id="22" name="テキスト ボックス 21">
            <a:extLst>
              <a:ext uri="{FF2B5EF4-FFF2-40B4-BE49-F238E27FC236}">
                <a16:creationId xmlns:a16="http://schemas.microsoft.com/office/drawing/2014/main" id="{10943A6B-CEFA-9448-182F-22DFC0EEC585}"/>
              </a:ext>
            </a:extLst>
          </p:cNvPr>
          <p:cNvSpPr txBox="1"/>
          <p:nvPr/>
        </p:nvSpPr>
        <p:spPr>
          <a:xfrm>
            <a:off x="191201" y="3192818"/>
            <a:ext cx="5646020" cy="646331"/>
          </a:xfrm>
          <a:prstGeom prst="rect">
            <a:avLst/>
          </a:prstGeom>
          <a:noFill/>
        </p:spPr>
        <p:txBody>
          <a:bodyPr wrap="square" rtlCol="0">
            <a:spAutoFit/>
          </a:bodyPr>
          <a:lstStyle/>
          <a:p>
            <a:r>
              <a:rPr kumimoji="1" lang="ja-JP" altLang="en-US" dirty="0">
                <a:solidFill>
                  <a:srgbClr val="C00000"/>
                </a:solidFill>
                <a:latin typeface="HG創英角ｺﾞｼｯｸUB" panose="020B0909000000000000" pitchFamily="49" charset="-128"/>
                <a:ea typeface="HG創英角ｺﾞｼｯｸUB" panose="020B0909000000000000" pitchFamily="49" charset="-128"/>
              </a:rPr>
              <a:t>生焼けのまま食べると</a:t>
            </a:r>
            <a:r>
              <a:rPr lang="ja-JP" altLang="en-US" b="1" dirty="0">
                <a:solidFill>
                  <a:srgbClr val="C00000"/>
                </a:solidFill>
                <a:latin typeface="HG創英角ｺﾞｼｯｸUB" panose="020B0909000000000000" pitchFamily="49" charset="-128"/>
                <a:ea typeface="HG創英角ｺﾞｼｯｸUB" panose="020B0909000000000000" pitchFamily="49" charset="-128"/>
              </a:rPr>
              <a:t>食中毒を起こします！</a:t>
            </a:r>
            <a:endParaRPr kumimoji="1" lang="en-US" altLang="ja-JP" dirty="0">
              <a:solidFill>
                <a:srgbClr val="C00000"/>
              </a:solidFill>
              <a:latin typeface="HG創英角ｺﾞｼｯｸUB" panose="020B0909000000000000" pitchFamily="49" charset="-128"/>
              <a:ea typeface="HG創英角ｺﾞｼｯｸUB" panose="020B0909000000000000" pitchFamily="49" charset="-128"/>
            </a:endParaRPr>
          </a:p>
          <a:p>
            <a:r>
              <a:rPr kumimoji="1" lang="ja-JP" altLang="en-US" dirty="0">
                <a:latin typeface="HG創英角ｺﾞｼｯｸUB" panose="020B0909000000000000" pitchFamily="49" charset="-128"/>
                <a:ea typeface="HG創英角ｺﾞｼｯｸUB" panose="020B0909000000000000" pitchFamily="49" charset="-128"/>
              </a:rPr>
              <a:t>（下痢、腹痛、おう吐、発熱）</a:t>
            </a:r>
            <a:endParaRPr kumimoji="1" lang="ja-JP" altLang="en-US" b="1" dirty="0">
              <a:latin typeface="HG創英角ｺﾞｼｯｸUB" panose="020B0909000000000000" pitchFamily="49" charset="-128"/>
              <a:ea typeface="HG創英角ｺﾞｼｯｸUB" panose="020B0909000000000000" pitchFamily="49" charset="-128"/>
            </a:endParaRPr>
          </a:p>
        </p:txBody>
      </p:sp>
      <p:sp>
        <p:nvSpPr>
          <p:cNvPr id="9" name="テキスト ボックス 8">
            <a:extLst>
              <a:ext uri="{FF2B5EF4-FFF2-40B4-BE49-F238E27FC236}">
                <a16:creationId xmlns:a16="http://schemas.microsoft.com/office/drawing/2014/main" id="{480DF4EB-112C-BE2F-802E-C5A09FE694A6}"/>
              </a:ext>
            </a:extLst>
          </p:cNvPr>
          <p:cNvSpPr txBox="1"/>
          <p:nvPr/>
        </p:nvSpPr>
        <p:spPr>
          <a:xfrm>
            <a:off x="328088" y="6391602"/>
            <a:ext cx="3386450" cy="369332"/>
          </a:xfrm>
          <a:prstGeom prst="rect">
            <a:avLst/>
          </a:prstGeom>
          <a:noFill/>
        </p:spPr>
        <p:txBody>
          <a:bodyPr wrap="square" rtlCol="0">
            <a:spAutoFit/>
          </a:bodyPr>
          <a:lstStyle/>
          <a:p>
            <a:r>
              <a:rPr kumimoji="1" lang="ja-JP" altLang="en-US" dirty="0">
                <a:latin typeface="HG創英角ｺﾞｼｯｸUB" panose="020B0909000000000000" pitchFamily="49" charset="-128"/>
                <a:ea typeface="HG創英角ｺﾞｼｯｸUB" panose="020B0909000000000000" pitchFamily="49" charset="-128"/>
              </a:rPr>
              <a:t>〇中心温度計で測ってみよう。</a:t>
            </a:r>
            <a:endParaRPr kumimoji="1" lang="en-US" altLang="ja-JP" dirty="0">
              <a:latin typeface="HG創英角ｺﾞｼｯｸUB" panose="020B0909000000000000" pitchFamily="49" charset="-128"/>
              <a:ea typeface="HG創英角ｺﾞｼｯｸUB" panose="020B0909000000000000" pitchFamily="49" charset="-128"/>
            </a:endParaRPr>
          </a:p>
        </p:txBody>
      </p:sp>
      <p:sp>
        <p:nvSpPr>
          <p:cNvPr id="10" name="テキスト ボックス 9">
            <a:extLst>
              <a:ext uri="{FF2B5EF4-FFF2-40B4-BE49-F238E27FC236}">
                <a16:creationId xmlns:a16="http://schemas.microsoft.com/office/drawing/2014/main" id="{DF49B3FA-1CDF-47ED-DD52-56E1330BA114}"/>
              </a:ext>
            </a:extLst>
          </p:cNvPr>
          <p:cNvSpPr txBox="1"/>
          <p:nvPr/>
        </p:nvSpPr>
        <p:spPr>
          <a:xfrm>
            <a:off x="266172" y="7458098"/>
            <a:ext cx="6683838" cy="646331"/>
          </a:xfrm>
          <a:prstGeom prst="rect">
            <a:avLst/>
          </a:prstGeom>
          <a:noFill/>
        </p:spPr>
        <p:txBody>
          <a:bodyPr wrap="square" rtlCol="0">
            <a:spAutoFit/>
          </a:bodyPr>
          <a:lstStyle/>
          <a:p>
            <a:r>
              <a:rPr lang="ja-JP" altLang="en-US" sz="1200" dirty="0">
                <a:latin typeface="HGS創英角ｺﾞｼｯｸUB" panose="020B0900000000000000" pitchFamily="50" charset="-128"/>
                <a:ea typeface="HGS創英角ｺﾞｼｯｸUB" panose="020B0900000000000000" pitchFamily="50" charset="-128"/>
              </a:rPr>
              <a:t>加熱の際、お湯の温度が十分上がっていてもお肉の芯に熱が伝わるまでには時間がかかります。</a:t>
            </a:r>
            <a:endParaRPr lang="en-US" altLang="ja-JP" sz="1200" dirty="0">
              <a:latin typeface="HGS創英角ｺﾞｼｯｸUB" panose="020B0900000000000000" pitchFamily="50" charset="-128"/>
              <a:ea typeface="HGS創英角ｺﾞｼｯｸUB" panose="020B0900000000000000" pitchFamily="50" charset="-128"/>
            </a:endParaRPr>
          </a:p>
          <a:p>
            <a:r>
              <a:rPr lang="ja-JP" altLang="en-US" sz="1200" dirty="0">
                <a:latin typeface="HGS創英角ｺﾞｼｯｸUB" panose="020B0900000000000000" pitchFamily="50" charset="-128"/>
                <a:ea typeface="HGS創英角ｺﾞｼｯｸUB" panose="020B0900000000000000" pitchFamily="50" charset="-128"/>
              </a:rPr>
              <a:t>特に大きなブロック肉は、中心部まで加熱するのが難しいので、じっくり時間をかけて加熱してください。</a:t>
            </a:r>
            <a:endParaRPr kumimoji="1" lang="en-US" altLang="ja-JP" sz="1200" dirty="0">
              <a:latin typeface="HGS創英角ｺﾞｼｯｸUB" panose="020B0900000000000000" pitchFamily="50" charset="-128"/>
              <a:ea typeface="HGS創英角ｺﾞｼｯｸUB" panose="020B0900000000000000" pitchFamily="50" charset="-128"/>
            </a:endParaRPr>
          </a:p>
        </p:txBody>
      </p:sp>
      <p:sp>
        <p:nvSpPr>
          <p:cNvPr id="7" name="テキスト ボックス 6">
            <a:extLst>
              <a:ext uri="{FF2B5EF4-FFF2-40B4-BE49-F238E27FC236}">
                <a16:creationId xmlns:a16="http://schemas.microsoft.com/office/drawing/2014/main" id="{793BE239-EEB3-12BD-39CC-F23912444264}"/>
              </a:ext>
            </a:extLst>
          </p:cNvPr>
          <p:cNvSpPr txBox="1"/>
          <p:nvPr/>
        </p:nvSpPr>
        <p:spPr>
          <a:xfrm>
            <a:off x="4100916" y="5620547"/>
            <a:ext cx="3295827" cy="646331"/>
          </a:xfrm>
          <a:prstGeom prst="rect">
            <a:avLst/>
          </a:prstGeom>
          <a:noFill/>
        </p:spPr>
        <p:txBody>
          <a:bodyPr wrap="square" rtlCol="0">
            <a:spAutoFit/>
          </a:bodyPr>
          <a:lstStyle/>
          <a:p>
            <a:r>
              <a:rPr kumimoji="1" lang="ja-JP" altLang="en-US" dirty="0">
                <a:latin typeface="HG創英角ｺﾞｼｯｸUB" panose="020B0909000000000000" pitchFamily="49" charset="-128"/>
                <a:ea typeface="HG創英角ｺﾞｼｯｸUB" panose="020B0909000000000000" pitchFamily="49" charset="-128"/>
              </a:rPr>
              <a:t>加熱食肉製品の製造基準は</a:t>
            </a:r>
            <a:endParaRPr kumimoji="1" lang="en-US" altLang="ja-JP" dirty="0">
              <a:latin typeface="HG創英角ｺﾞｼｯｸUB" panose="020B0909000000000000" pitchFamily="49" charset="-128"/>
              <a:ea typeface="HG創英角ｺﾞｼｯｸUB" panose="020B0909000000000000" pitchFamily="49" charset="-128"/>
            </a:endParaRPr>
          </a:p>
          <a:p>
            <a:r>
              <a:rPr kumimoji="1" lang="ja-JP" altLang="en-US" dirty="0">
                <a:solidFill>
                  <a:srgbClr val="C00000"/>
                </a:solidFill>
                <a:latin typeface="HG創英角ｺﾞｼｯｸUB" panose="020B0909000000000000" pitchFamily="49" charset="-128"/>
                <a:ea typeface="HG創英角ｺﾞｼｯｸUB" panose="020B0909000000000000" pitchFamily="49" charset="-128"/>
              </a:rPr>
              <a:t>中心温度６３℃で３０分以上</a:t>
            </a:r>
            <a:endParaRPr kumimoji="1" lang="en-US" altLang="ja-JP" dirty="0">
              <a:solidFill>
                <a:srgbClr val="C00000"/>
              </a:solidFill>
              <a:latin typeface="HG創英角ｺﾞｼｯｸUB" panose="020B0909000000000000" pitchFamily="49" charset="-128"/>
              <a:ea typeface="HG創英角ｺﾞｼｯｸUB" panose="020B0909000000000000" pitchFamily="49" charset="-128"/>
            </a:endParaRPr>
          </a:p>
        </p:txBody>
      </p:sp>
      <p:sp>
        <p:nvSpPr>
          <p:cNvPr id="23" name="テキスト ボックス 22">
            <a:extLst>
              <a:ext uri="{FF2B5EF4-FFF2-40B4-BE49-F238E27FC236}">
                <a16:creationId xmlns:a16="http://schemas.microsoft.com/office/drawing/2014/main" id="{96182DEE-16EE-6B73-37D0-5DF6B603C3BF}"/>
              </a:ext>
            </a:extLst>
          </p:cNvPr>
          <p:cNvSpPr txBox="1"/>
          <p:nvPr/>
        </p:nvSpPr>
        <p:spPr>
          <a:xfrm>
            <a:off x="242817" y="9337348"/>
            <a:ext cx="3501363" cy="738664"/>
          </a:xfrm>
          <a:prstGeom prst="rect">
            <a:avLst/>
          </a:prstGeom>
          <a:noFill/>
        </p:spPr>
        <p:txBody>
          <a:bodyPr wrap="square" rtlCol="0">
            <a:spAutoFit/>
          </a:bodyPr>
          <a:lstStyle/>
          <a:p>
            <a:r>
              <a:rPr lang="ja-JP" altLang="en-US" sz="1400" dirty="0">
                <a:latin typeface="HGS創英角ｺﾞｼｯｸUB" panose="020B0900000000000000" pitchFamily="50" charset="-128"/>
                <a:ea typeface="HGS創英角ｺﾞｼｯｸUB" panose="020B0900000000000000" pitchFamily="50" charset="-128"/>
              </a:rPr>
              <a:t>・大仙保健所（</a:t>
            </a:r>
            <a:r>
              <a:rPr lang="en-US" altLang="ja-JP" sz="1400" dirty="0">
                <a:latin typeface="HGS創英角ｺﾞｼｯｸUB" panose="020B0900000000000000" pitchFamily="50" charset="-128"/>
                <a:ea typeface="HGS創英角ｺﾞｼｯｸUB" panose="020B0900000000000000" pitchFamily="50" charset="-128"/>
              </a:rPr>
              <a:t>0187-63-3694</a:t>
            </a:r>
            <a:r>
              <a:rPr lang="ja-JP" altLang="en-US" sz="1400" dirty="0">
                <a:latin typeface="HGS創英角ｺﾞｼｯｸUB" panose="020B0900000000000000" pitchFamily="50" charset="-128"/>
                <a:ea typeface="HGS創英角ｺﾞｼｯｸUB" panose="020B0900000000000000" pitchFamily="50" charset="-128"/>
              </a:rPr>
              <a:t>）</a:t>
            </a:r>
            <a:endParaRPr lang="en-US" altLang="ja-JP" sz="1400" dirty="0">
              <a:latin typeface="HGS創英角ｺﾞｼｯｸUB" panose="020B0900000000000000" pitchFamily="50" charset="-128"/>
              <a:ea typeface="HGS創英角ｺﾞｼｯｸUB" panose="020B0900000000000000" pitchFamily="50" charset="-128"/>
            </a:endParaRPr>
          </a:p>
          <a:p>
            <a:r>
              <a:rPr lang="ja-JP" altLang="en-US" sz="1400" dirty="0">
                <a:latin typeface="HGS創英角ｺﾞｼｯｸUB" panose="020B0900000000000000" pitchFamily="50" charset="-128"/>
                <a:ea typeface="HGS創英角ｺﾞｼｯｸUB" panose="020B0900000000000000" pitchFamily="50" charset="-128"/>
              </a:rPr>
              <a:t>・大曲食品衛生協会（</a:t>
            </a:r>
            <a:r>
              <a:rPr lang="en-US" altLang="ja-JP" sz="1400" dirty="0">
                <a:latin typeface="HGS創英角ｺﾞｼｯｸUB" panose="020B0900000000000000" pitchFamily="50" charset="-128"/>
                <a:ea typeface="HGS創英角ｺﾞｼｯｸUB" panose="020B0900000000000000" pitchFamily="50" charset="-128"/>
              </a:rPr>
              <a:t>0187-63-8928</a:t>
            </a:r>
            <a:r>
              <a:rPr lang="ja-JP" altLang="en-US" sz="1400" dirty="0">
                <a:latin typeface="HGS創英角ｺﾞｼｯｸUB" panose="020B0900000000000000" pitchFamily="50" charset="-128"/>
                <a:ea typeface="HGS創英角ｺﾞｼｯｸUB" panose="020B0900000000000000" pitchFamily="50" charset="-128"/>
              </a:rPr>
              <a:t>）</a:t>
            </a:r>
            <a:endParaRPr lang="en-US" altLang="ja-JP" sz="1400" dirty="0">
              <a:latin typeface="HGS創英角ｺﾞｼｯｸUB" panose="020B0900000000000000" pitchFamily="50" charset="-128"/>
              <a:ea typeface="HGS創英角ｺﾞｼｯｸUB" panose="020B0900000000000000" pitchFamily="50" charset="-128"/>
            </a:endParaRPr>
          </a:p>
          <a:p>
            <a:r>
              <a:rPr lang="ja-JP" altLang="en-US" sz="1400" dirty="0">
                <a:latin typeface="HGS創英角ｺﾞｼｯｸUB" panose="020B0900000000000000" pitchFamily="50" charset="-128"/>
                <a:ea typeface="HGS創英角ｺﾞｼｯｸUB" panose="020B0900000000000000" pitchFamily="50" charset="-128"/>
              </a:rPr>
              <a:t>・角館食品衛生協会（</a:t>
            </a:r>
            <a:r>
              <a:rPr lang="en-US" altLang="ja-JP" sz="1400" dirty="0">
                <a:latin typeface="HGS創英角ｺﾞｼｯｸUB" panose="020B0900000000000000" pitchFamily="50" charset="-128"/>
                <a:ea typeface="HGS創英角ｺﾞｼｯｸUB" panose="020B0900000000000000" pitchFamily="50" charset="-128"/>
              </a:rPr>
              <a:t>0187-54-2171</a:t>
            </a:r>
            <a:r>
              <a:rPr lang="ja-JP" altLang="en-US" sz="1400" dirty="0">
                <a:latin typeface="HGS創英角ｺﾞｼｯｸUB" panose="020B0900000000000000" pitchFamily="50" charset="-128"/>
                <a:ea typeface="HGS創英角ｺﾞｼｯｸUB" panose="020B0900000000000000" pitchFamily="50" charset="-128"/>
              </a:rPr>
              <a:t>）</a:t>
            </a:r>
            <a:endParaRPr lang="en-US" altLang="ja-JP" sz="14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412287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B751D483-6A6E-62A3-3FA3-80DE2D8DA81E}"/>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D7755E1-DB4C-B87F-1783-0D70944A4D63}"/>
              </a:ext>
            </a:extLst>
          </p:cNvPr>
          <p:cNvSpPr/>
          <p:nvPr/>
        </p:nvSpPr>
        <p:spPr>
          <a:xfrm>
            <a:off x="403728" y="62831"/>
            <a:ext cx="6408405" cy="1187974"/>
          </a:xfrm>
          <a:prstGeom prst="rect">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0E643B7-1C3A-99F1-879E-2D655FE44B10}"/>
              </a:ext>
            </a:extLst>
          </p:cNvPr>
          <p:cNvSpPr txBox="1"/>
          <p:nvPr/>
        </p:nvSpPr>
        <p:spPr>
          <a:xfrm>
            <a:off x="861118" y="317730"/>
            <a:ext cx="5544616" cy="707886"/>
          </a:xfrm>
          <a:prstGeom prst="rect">
            <a:avLst/>
          </a:prstGeom>
          <a:noFill/>
          <a:ln>
            <a:noFill/>
          </a:ln>
        </p:spPr>
        <p:txBody>
          <a:bodyPr wrap="square" rtlCol="0">
            <a:spAutoFit/>
          </a:bodyPr>
          <a:lstStyle/>
          <a:p>
            <a:r>
              <a:rPr kumimoji="1" lang="ja-JP" altLang="en-US" sz="2000" dirty="0">
                <a:ln w="3175">
                  <a:solidFill>
                    <a:schemeClr val="tx1"/>
                  </a:solidFill>
                </a:ln>
                <a:solidFill>
                  <a:schemeClr val="bg1"/>
                </a:solidFill>
                <a:latin typeface="HGP創英角ｺﾞｼｯｸUB" panose="020B0900000000000000" pitchFamily="50" charset="-128"/>
                <a:ea typeface="HGP創英角ｺﾞｼｯｸUB" panose="020B0900000000000000" pitchFamily="50" charset="-128"/>
              </a:rPr>
              <a:t>大仙保健所管内の低温調理肉提供飲食店に協力いただき、加熱条件を元に再現実験を行いました。</a:t>
            </a:r>
          </a:p>
        </p:txBody>
      </p:sp>
      <p:pic>
        <p:nvPicPr>
          <p:cNvPr id="7" name="図 6" descr="食品, テーブル, 容器, プラスチック が含まれている画像&#10;&#10;AI によって生成されたコンテンツは間違っている可能性があります。">
            <a:extLst>
              <a:ext uri="{FF2B5EF4-FFF2-40B4-BE49-F238E27FC236}">
                <a16:creationId xmlns:a16="http://schemas.microsoft.com/office/drawing/2014/main" id="{BB9A928D-C286-F375-2478-AD25951FA3F3}"/>
              </a:ext>
            </a:extLst>
          </p:cNvPr>
          <p:cNvPicPr>
            <a:picLocks noChangeAspect="1"/>
          </p:cNvPicPr>
          <p:nvPr/>
        </p:nvPicPr>
        <p:blipFill>
          <a:blip r:embed="rId2" cstate="print">
            <a:extLst>
              <a:ext uri="{28A0092B-C50C-407E-A947-70E740481C1C}">
                <a14:useLocalDpi xmlns:a14="http://schemas.microsoft.com/office/drawing/2010/main" val="0"/>
              </a:ext>
            </a:extLst>
          </a:blip>
          <a:srcRect l="6379" t="7914" r="10603" b="23758"/>
          <a:stretch/>
        </p:blipFill>
        <p:spPr>
          <a:xfrm>
            <a:off x="8409594" y="8730915"/>
            <a:ext cx="3052638" cy="1884355"/>
          </a:xfrm>
          <a:prstGeom prst="rect">
            <a:avLst/>
          </a:prstGeom>
        </p:spPr>
      </p:pic>
      <p:pic>
        <p:nvPicPr>
          <p:cNvPr id="9" name="図 8" descr="屋内, テーブル, 座る, バッグ が含まれている画像&#10;&#10;AI によって生成されたコンテンツは間違っている可能性があります。">
            <a:extLst>
              <a:ext uri="{FF2B5EF4-FFF2-40B4-BE49-F238E27FC236}">
                <a16:creationId xmlns:a16="http://schemas.microsoft.com/office/drawing/2014/main" id="{4E48FAAC-ADAB-4775-8BDD-0668DD9C7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965353" y="523858"/>
            <a:ext cx="2697408" cy="2023056"/>
          </a:xfrm>
          <a:prstGeom prst="rect">
            <a:avLst/>
          </a:prstGeom>
        </p:spPr>
      </p:pic>
      <p:pic>
        <p:nvPicPr>
          <p:cNvPr id="11" name="図 10" descr="屋内, 食品, テーブル, 皿 が含まれている画像&#10;&#10;AI によって生成されたコンテンツは間違っている可能性があります。">
            <a:extLst>
              <a:ext uri="{FF2B5EF4-FFF2-40B4-BE49-F238E27FC236}">
                <a16:creationId xmlns:a16="http://schemas.microsoft.com/office/drawing/2014/main" id="{9C87CEA0-2067-968C-3C3C-B0FCBCD6A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934" y="3052073"/>
            <a:ext cx="2928376" cy="2196282"/>
          </a:xfrm>
          <a:prstGeom prst="rect">
            <a:avLst/>
          </a:prstGeom>
        </p:spPr>
      </p:pic>
      <p:pic>
        <p:nvPicPr>
          <p:cNvPr id="49" name="図 48" descr="食品, 座る, 作品, 小さい が含まれている画像&#10;&#10;AI によって生成されたコンテンツは間違っている可能性があります。">
            <a:extLst>
              <a:ext uri="{FF2B5EF4-FFF2-40B4-BE49-F238E27FC236}">
                <a16:creationId xmlns:a16="http://schemas.microsoft.com/office/drawing/2014/main" id="{12E9CB5B-CC86-01A9-4C9E-AE07F89059F5}"/>
              </a:ext>
            </a:extLst>
          </p:cNvPr>
          <p:cNvPicPr>
            <a:picLocks noChangeAspect="1"/>
          </p:cNvPicPr>
          <p:nvPr/>
        </p:nvPicPr>
        <p:blipFill>
          <a:blip r:embed="rId5" cstate="print">
            <a:extLst>
              <a:ext uri="{28A0092B-C50C-407E-A947-70E740481C1C}">
                <a14:useLocalDpi xmlns:a14="http://schemas.microsoft.com/office/drawing/2010/main" val="0"/>
              </a:ext>
            </a:extLst>
          </a:blip>
          <a:srcRect r="15786" b="24681"/>
          <a:stretch/>
        </p:blipFill>
        <p:spPr>
          <a:xfrm>
            <a:off x="-2523789" y="4885665"/>
            <a:ext cx="2224687" cy="1492279"/>
          </a:xfrm>
          <a:prstGeom prst="rect">
            <a:avLst/>
          </a:prstGeom>
        </p:spPr>
      </p:pic>
      <p:pic>
        <p:nvPicPr>
          <p:cNvPr id="51" name="図 50" descr="食品, 座る, テーブル, プラスチック が含まれている画像&#10;&#10;AI によって生成されたコンテンツは間違っている可能性があります。">
            <a:extLst>
              <a:ext uri="{FF2B5EF4-FFF2-40B4-BE49-F238E27FC236}">
                <a16:creationId xmlns:a16="http://schemas.microsoft.com/office/drawing/2014/main" id="{F3D0C0AD-1BAD-9168-0270-DDC0D2A69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6091" y="6618660"/>
            <a:ext cx="1910143" cy="1432607"/>
          </a:xfrm>
          <a:prstGeom prst="rect">
            <a:avLst/>
          </a:prstGeom>
        </p:spPr>
      </p:pic>
      <p:grpSp>
        <p:nvGrpSpPr>
          <p:cNvPr id="40" name="グループ化 39">
            <a:extLst>
              <a:ext uri="{FF2B5EF4-FFF2-40B4-BE49-F238E27FC236}">
                <a16:creationId xmlns:a16="http://schemas.microsoft.com/office/drawing/2014/main" id="{AD3BA6CA-59DA-901E-95A1-15D25CCC3039}"/>
              </a:ext>
            </a:extLst>
          </p:cNvPr>
          <p:cNvGrpSpPr>
            <a:grpSpLocks/>
          </p:cNvGrpSpPr>
          <p:nvPr/>
        </p:nvGrpSpPr>
        <p:grpSpPr>
          <a:xfrm>
            <a:off x="118915" y="1335537"/>
            <a:ext cx="6977413" cy="6207246"/>
            <a:chOff x="119824" y="1710135"/>
            <a:chExt cx="6588732" cy="6264696"/>
          </a:xfrm>
        </p:grpSpPr>
        <p:sp>
          <p:nvSpPr>
            <p:cNvPr id="34" name="四角形: 角を丸くする 33">
              <a:extLst>
                <a:ext uri="{FF2B5EF4-FFF2-40B4-BE49-F238E27FC236}">
                  <a16:creationId xmlns:a16="http://schemas.microsoft.com/office/drawing/2014/main" id="{0CA60BD5-2718-9C8B-B2EB-42C8C37D4D94}"/>
                </a:ext>
              </a:extLst>
            </p:cNvPr>
            <p:cNvSpPr>
              <a:spLocks/>
            </p:cNvSpPr>
            <p:nvPr/>
          </p:nvSpPr>
          <p:spPr>
            <a:xfrm>
              <a:off x="119824" y="1710135"/>
              <a:ext cx="6588732" cy="5832648"/>
            </a:xfrm>
            <a:prstGeom prst="roundRect">
              <a:avLst/>
            </a:prstGeom>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矢印: 下 34">
              <a:extLst>
                <a:ext uri="{FF2B5EF4-FFF2-40B4-BE49-F238E27FC236}">
                  <a16:creationId xmlns:a16="http://schemas.microsoft.com/office/drawing/2014/main" id="{77457CDD-ABC9-81F3-1373-F7F60BC985FB}"/>
                </a:ext>
              </a:extLst>
            </p:cNvPr>
            <p:cNvSpPr>
              <a:spLocks/>
            </p:cNvSpPr>
            <p:nvPr/>
          </p:nvSpPr>
          <p:spPr>
            <a:xfrm>
              <a:off x="2549398" y="7542783"/>
              <a:ext cx="1737385" cy="432048"/>
            </a:xfrm>
            <a:custGeom>
              <a:avLst/>
              <a:gdLst>
                <a:gd name="connsiteX0" fmla="*/ 0 w 1140076"/>
                <a:gd name="connsiteY0" fmla="*/ 159979 h 432048"/>
                <a:gd name="connsiteX1" fmla="*/ 181774 w 1140076"/>
                <a:gd name="connsiteY1" fmla="*/ 159979 h 432048"/>
                <a:gd name="connsiteX2" fmla="*/ 181774 w 1140076"/>
                <a:gd name="connsiteY2" fmla="*/ 0 h 432048"/>
                <a:gd name="connsiteX3" fmla="*/ 958302 w 1140076"/>
                <a:gd name="connsiteY3" fmla="*/ 0 h 432048"/>
                <a:gd name="connsiteX4" fmla="*/ 958302 w 1140076"/>
                <a:gd name="connsiteY4" fmla="*/ 159979 h 432048"/>
                <a:gd name="connsiteX5" fmla="*/ 1140076 w 1140076"/>
                <a:gd name="connsiteY5" fmla="*/ 159979 h 432048"/>
                <a:gd name="connsiteX6" fmla="*/ 570038 w 1140076"/>
                <a:gd name="connsiteY6" fmla="*/ 432048 h 432048"/>
                <a:gd name="connsiteX7" fmla="*/ 0 w 1140076"/>
                <a:gd name="connsiteY7" fmla="*/ 159979 h 432048"/>
                <a:gd name="connsiteX0" fmla="*/ 0 w 1435043"/>
                <a:gd name="connsiteY0" fmla="*/ 152605 h 432048"/>
                <a:gd name="connsiteX1" fmla="*/ 476741 w 1435043"/>
                <a:gd name="connsiteY1" fmla="*/ 159979 h 432048"/>
                <a:gd name="connsiteX2" fmla="*/ 476741 w 1435043"/>
                <a:gd name="connsiteY2" fmla="*/ 0 h 432048"/>
                <a:gd name="connsiteX3" fmla="*/ 1253269 w 1435043"/>
                <a:gd name="connsiteY3" fmla="*/ 0 h 432048"/>
                <a:gd name="connsiteX4" fmla="*/ 1253269 w 1435043"/>
                <a:gd name="connsiteY4" fmla="*/ 159979 h 432048"/>
                <a:gd name="connsiteX5" fmla="*/ 1435043 w 1435043"/>
                <a:gd name="connsiteY5" fmla="*/ 159979 h 432048"/>
                <a:gd name="connsiteX6" fmla="*/ 865005 w 1435043"/>
                <a:gd name="connsiteY6" fmla="*/ 432048 h 432048"/>
                <a:gd name="connsiteX7" fmla="*/ 0 w 1435043"/>
                <a:gd name="connsiteY7" fmla="*/ 152605 h 432048"/>
                <a:gd name="connsiteX0" fmla="*/ 0 w 1737385"/>
                <a:gd name="connsiteY0" fmla="*/ 152605 h 432048"/>
                <a:gd name="connsiteX1" fmla="*/ 476741 w 1737385"/>
                <a:gd name="connsiteY1" fmla="*/ 159979 h 432048"/>
                <a:gd name="connsiteX2" fmla="*/ 476741 w 1737385"/>
                <a:gd name="connsiteY2" fmla="*/ 0 h 432048"/>
                <a:gd name="connsiteX3" fmla="*/ 1253269 w 1737385"/>
                <a:gd name="connsiteY3" fmla="*/ 0 h 432048"/>
                <a:gd name="connsiteX4" fmla="*/ 1253269 w 1737385"/>
                <a:gd name="connsiteY4" fmla="*/ 159979 h 432048"/>
                <a:gd name="connsiteX5" fmla="*/ 1737385 w 1737385"/>
                <a:gd name="connsiteY5" fmla="*/ 159979 h 432048"/>
                <a:gd name="connsiteX6" fmla="*/ 865005 w 1737385"/>
                <a:gd name="connsiteY6" fmla="*/ 432048 h 432048"/>
                <a:gd name="connsiteX7" fmla="*/ 0 w 1737385"/>
                <a:gd name="connsiteY7" fmla="*/ 152605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85" h="432048">
                  <a:moveTo>
                    <a:pt x="0" y="152605"/>
                  </a:moveTo>
                  <a:lnTo>
                    <a:pt x="476741" y="159979"/>
                  </a:lnTo>
                  <a:lnTo>
                    <a:pt x="476741" y="0"/>
                  </a:lnTo>
                  <a:lnTo>
                    <a:pt x="1253269" y="0"/>
                  </a:lnTo>
                  <a:lnTo>
                    <a:pt x="1253269" y="159979"/>
                  </a:lnTo>
                  <a:lnTo>
                    <a:pt x="1737385" y="159979"/>
                  </a:lnTo>
                  <a:lnTo>
                    <a:pt x="865005" y="432048"/>
                  </a:lnTo>
                  <a:lnTo>
                    <a:pt x="0" y="152605"/>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F4A02D84-3827-5E82-2ABF-F9D89EF25ECC}"/>
                </a:ext>
              </a:extLst>
            </p:cNvPr>
            <p:cNvSpPr>
              <a:spLocks/>
            </p:cNvSpPr>
            <p:nvPr/>
          </p:nvSpPr>
          <p:spPr>
            <a:xfrm>
              <a:off x="3039415" y="7416769"/>
              <a:ext cx="749550" cy="252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正方形/長方形 83">
            <a:extLst>
              <a:ext uri="{FF2B5EF4-FFF2-40B4-BE49-F238E27FC236}">
                <a16:creationId xmlns:a16="http://schemas.microsoft.com/office/drawing/2014/main" id="{4BD04C6E-D6F3-6FDC-921A-0FC92CEBDAEB}"/>
              </a:ext>
            </a:extLst>
          </p:cNvPr>
          <p:cNvSpPr/>
          <p:nvPr/>
        </p:nvSpPr>
        <p:spPr>
          <a:xfrm>
            <a:off x="217176" y="7626913"/>
            <a:ext cx="6737147" cy="2588995"/>
          </a:xfrm>
          <a:prstGeom prst="rect">
            <a:avLst/>
          </a:prstGeom>
          <a:solidFill>
            <a:schemeClr val="bg1"/>
          </a:solidFill>
          <a:ln w="698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68973193-02E0-39B1-4E89-CDE9B38812A2}"/>
              </a:ext>
            </a:extLst>
          </p:cNvPr>
          <p:cNvSpPr txBox="1"/>
          <p:nvPr/>
        </p:nvSpPr>
        <p:spPr>
          <a:xfrm>
            <a:off x="396401" y="7627928"/>
            <a:ext cx="6562076" cy="2831544"/>
          </a:xfrm>
          <a:prstGeom prst="rect">
            <a:avLst/>
          </a:prstGeom>
          <a:noFill/>
        </p:spPr>
        <p:txBody>
          <a:bodyPr wrap="square" rtlCol="0">
            <a:spAutoFit/>
          </a:bodyPr>
          <a:lstStyle/>
          <a:p>
            <a:r>
              <a:rPr lang="ja-JP" altLang="en-US" sz="1600" dirty="0">
                <a:latin typeface="HGP創英角ｺﾞｼｯｸUB" panose="020B0900000000000000" pitchFamily="50" charset="-128"/>
                <a:ea typeface="HGP創英角ｺﾞｼｯｸUB" panose="020B0900000000000000" pitchFamily="50" charset="-128"/>
              </a:rPr>
              <a:t>・大仙保健所管内の飲食店で提供されている低</a:t>
            </a:r>
            <a:r>
              <a:rPr lang="ja-JP" altLang="ja-JP" sz="1600" dirty="0">
                <a:latin typeface="HGP創英角ｺﾞｼｯｸUB" panose="020B0900000000000000" pitchFamily="50" charset="-128"/>
                <a:ea typeface="HGP創英角ｺﾞｼｯｸUB" panose="020B0900000000000000" pitchFamily="50" charset="-128"/>
              </a:rPr>
              <a:t>温調理肉</a:t>
            </a:r>
            <a:r>
              <a:rPr lang="ja-JP" altLang="en-US" sz="1600" dirty="0">
                <a:latin typeface="HGP創英角ｺﾞｼｯｸUB" panose="020B0900000000000000" pitchFamily="50" charset="-128"/>
                <a:ea typeface="HGP創英角ｺﾞｼｯｸUB" panose="020B0900000000000000" pitchFamily="50" charset="-128"/>
              </a:rPr>
              <a:t>は、</a:t>
            </a:r>
            <a:r>
              <a:rPr lang="ja-JP" altLang="ja-JP" sz="1600" dirty="0">
                <a:latin typeface="HGP創英角ｺﾞｼｯｸUB" panose="020B0900000000000000" pitchFamily="50" charset="-128"/>
                <a:ea typeface="HGP創英角ｺﾞｼｯｸUB" panose="020B0900000000000000" pitchFamily="50" charset="-128"/>
              </a:rPr>
              <a:t>加熱により微生物学的危害は</a:t>
            </a:r>
            <a:r>
              <a:rPr lang="ja-JP" altLang="en-US" sz="1600" dirty="0">
                <a:latin typeface="HGP創英角ｺﾞｼｯｸUB" panose="020B0900000000000000" pitchFamily="50" charset="-128"/>
                <a:ea typeface="HGP創英角ｺﾞｼｯｸUB" panose="020B0900000000000000" pitchFamily="50" charset="-128"/>
              </a:rPr>
              <a:t>おおむね</a:t>
            </a:r>
            <a:r>
              <a:rPr lang="ja-JP" altLang="ja-JP" sz="1600" dirty="0">
                <a:latin typeface="HGP創英角ｺﾞｼｯｸUB" panose="020B0900000000000000" pitchFamily="50" charset="-128"/>
                <a:ea typeface="HGP創英角ｺﾞｼｯｸUB" panose="020B0900000000000000" pitchFamily="50" charset="-128"/>
              </a:rPr>
              <a:t>除去されているものと考えられ</a:t>
            </a:r>
            <a:r>
              <a:rPr lang="ja-JP" altLang="en-US" sz="1600" dirty="0">
                <a:latin typeface="HGP創英角ｺﾞｼｯｸUB" panose="020B0900000000000000" pitchFamily="50" charset="-128"/>
                <a:ea typeface="HGP創英角ｺﾞｼｯｸUB" panose="020B0900000000000000" pitchFamily="50" charset="-128"/>
              </a:rPr>
              <a:t>ます</a:t>
            </a:r>
            <a:r>
              <a:rPr lang="ja-JP" altLang="ja-JP" sz="1600" dirty="0">
                <a:latin typeface="HGP創英角ｺﾞｼｯｸUB" panose="020B0900000000000000" pitchFamily="50" charset="-128"/>
                <a:ea typeface="HGP創英角ｺﾞｼｯｸUB" panose="020B0900000000000000" pitchFamily="50" charset="-128"/>
              </a:rPr>
              <a:t>。</a:t>
            </a:r>
            <a:endParaRPr lang="en-US" altLang="ja-JP" sz="1600" dirty="0">
              <a:latin typeface="HGP創英角ｺﾞｼｯｸUB" panose="020B0900000000000000" pitchFamily="50" charset="-128"/>
              <a:ea typeface="HGP創英角ｺﾞｼｯｸUB" panose="020B0900000000000000" pitchFamily="50" charset="-128"/>
            </a:endParaRPr>
          </a:p>
          <a:p>
            <a:r>
              <a:rPr lang="en-US" altLang="ja-JP" sz="16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注意　この結果はあくまで今回の実験条件によるものです。肉の大きさや量、室温、使用する調理器具等によって熱の伝わり方は変わります。 常に安全を確認できるよう、日々の温度管理と記録を徹底しましょう。</a:t>
            </a:r>
            <a:endParaRPr lang="en-US" altLang="ja-JP" sz="1600" dirty="0">
              <a:solidFill>
                <a:srgbClr val="FF0000"/>
              </a:solidFill>
              <a:latin typeface="HGP創英角ｺﾞｼｯｸUB" panose="020B0900000000000000" pitchFamily="50" charset="-128"/>
              <a:ea typeface="HGP創英角ｺﾞｼｯｸUB" panose="020B0900000000000000" pitchFamily="50" charset="-128"/>
            </a:endParaRPr>
          </a:p>
          <a:p>
            <a:endParaRPr lang="en-US" altLang="ja-JP" sz="1600" dirty="0">
              <a:latin typeface="HGP創英角ｺﾞｼｯｸUB" panose="020B0900000000000000" pitchFamily="50" charset="-128"/>
              <a:ea typeface="HGP創英角ｺﾞｼｯｸUB" panose="020B0900000000000000" pitchFamily="50" charset="-128"/>
            </a:endParaRPr>
          </a:p>
          <a:p>
            <a:r>
              <a:rPr lang="ja-JP" altLang="en-US" sz="1600" dirty="0">
                <a:latin typeface="HGP創英角ｺﾞｼｯｸUB" panose="020B0900000000000000" pitchFamily="50" charset="-128"/>
                <a:ea typeface="HGP創英角ｺﾞｼｯｸUB" panose="020B0900000000000000" pitchFamily="50" charset="-128"/>
              </a:rPr>
              <a:t>・冷蔵庫での冷却は、中心部まで十分に冷却されるのに相当の時間を要することが分かりました。（</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細菌の繁殖しやすい危険温度帯１０℃～６０℃</a:t>
            </a:r>
            <a:r>
              <a:rPr lang="ja-JP" altLang="en-US" sz="1600" dirty="0">
                <a:latin typeface="HGP創英角ｺﾞｼｯｸUB" panose="020B0900000000000000" pitchFamily="50" charset="-128"/>
                <a:ea typeface="HGP創英角ｺﾞｼｯｸUB" panose="020B0900000000000000" pitchFamily="50" charset="-128"/>
              </a:rPr>
              <a:t>）</a:t>
            </a:r>
            <a:endParaRPr lang="en-US" altLang="ja-JP" sz="16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a:t>
            </a:r>
            <a:r>
              <a:rPr lang="ja-JP" altLang="ja-JP" sz="1600" dirty="0">
                <a:latin typeface="HGP創英角ｺﾞｼｯｸUB" panose="020B0900000000000000" pitchFamily="50" charset="-128"/>
                <a:ea typeface="HGP創英角ｺﾞｼｯｸUB" panose="020B0900000000000000" pitchFamily="50" charset="-128"/>
              </a:rPr>
              <a:t>冷凍庫で冷却する、氷水で水冷する等</a:t>
            </a:r>
            <a:r>
              <a:rPr lang="ja-JP" altLang="en-US" sz="1600" dirty="0">
                <a:latin typeface="HGP創英角ｺﾞｼｯｸUB" panose="020B0900000000000000" pitchFamily="50" charset="-128"/>
                <a:ea typeface="HGP創英角ｺﾞｼｯｸUB" panose="020B0900000000000000" pitchFamily="50" charset="-128"/>
              </a:rPr>
              <a:t>の方法により、速やかに中心部まで冷却することが必要です。</a:t>
            </a:r>
            <a:endParaRPr lang="en-US" altLang="ja-JP" sz="1600"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cxnSp>
        <p:nvCxnSpPr>
          <p:cNvPr id="124" name="直線コネクタ 123">
            <a:extLst>
              <a:ext uri="{FF2B5EF4-FFF2-40B4-BE49-F238E27FC236}">
                <a16:creationId xmlns:a16="http://schemas.microsoft.com/office/drawing/2014/main" id="{97DA46FA-55FF-2549-B262-51B6361454A1}"/>
              </a:ext>
            </a:extLst>
          </p:cNvPr>
          <p:cNvCxnSpPr>
            <a:cxnSpLocks/>
          </p:cNvCxnSpPr>
          <p:nvPr/>
        </p:nvCxnSpPr>
        <p:spPr>
          <a:xfrm>
            <a:off x="3599251" y="1496606"/>
            <a:ext cx="0" cy="5486375"/>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E940A29E-5310-B63F-2EFE-5069C4EDE817}"/>
              </a:ext>
            </a:extLst>
          </p:cNvPr>
          <p:cNvPicPr>
            <a:picLocks noChangeAspect="1"/>
          </p:cNvPicPr>
          <p:nvPr/>
        </p:nvPicPr>
        <p:blipFill>
          <a:blip r:embed="rId7"/>
          <a:stretch>
            <a:fillRect/>
          </a:stretch>
        </p:blipFill>
        <p:spPr>
          <a:xfrm>
            <a:off x="-3679183" y="2076440"/>
            <a:ext cx="886086" cy="1214266"/>
          </a:xfrm>
          <a:prstGeom prst="rect">
            <a:avLst/>
          </a:prstGeom>
        </p:spPr>
      </p:pic>
      <p:sp>
        <p:nvSpPr>
          <p:cNvPr id="8" name="テキスト ボックス 7">
            <a:extLst>
              <a:ext uri="{FF2B5EF4-FFF2-40B4-BE49-F238E27FC236}">
                <a16:creationId xmlns:a16="http://schemas.microsoft.com/office/drawing/2014/main" id="{A6E97A5D-1B8C-9897-EECE-8BC6FC4AF27F}"/>
              </a:ext>
            </a:extLst>
          </p:cNvPr>
          <p:cNvSpPr txBox="1"/>
          <p:nvPr/>
        </p:nvSpPr>
        <p:spPr>
          <a:xfrm>
            <a:off x="4744192" y="1445750"/>
            <a:ext cx="684076" cy="369332"/>
          </a:xfrm>
          <a:prstGeom prst="rect">
            <a:avLst/>
          </a:prstGeom>
          <a:noFill/>
        </p:spPr>
        <p:txBody>
          <a:bodyPr wrap="square" rtlCol="0">
            <a:spAutoFit/>
          </a:bodyPr>
          <a:lstStyle/>
          <a:p>
            <a:r>
              <a:rPr kumimoji="1" lang="ja-JP" altLang="en-US" dirty="0"/>
              <a:t>鶏肉</a:t>
            </a:r>
          </a:p>
        </p:txBody>
      </p:sp>
      <p:graphicFrame>
        <p:nvGraphicFramePr>
          <p:cNvPr id="12" name="グラフ 11">
            <a:extLst>
              <a:ext uri="{FF2B5EF4-FFF2-40B4-BE49-F238E27FC236}">
                <a16:creationId xmlns:a16="http://schemas.microsoft.com/office/drawing/2014/main" id="{B875E2E0-E029-E0DC-E6E1-14B0487C4C05}"/>
              </a:ext>
            </a:extLst>
          </p:cNvPr>
          <p:cNvGraphicFramePr>
            <a:graphicFrameLocks/>
          </p:cNvGraphicFramePr>
          <p:nvPr>
            <p:extLst>
              <p:ext uri="{D42A27DB-BD31-4B8C-83A1-F6EECF244321}">
                <p14:modId xmlns:p14="http://schemas.microsoft.com/office/powerpoint/2010/main" val="3779434978"/>
              </p:ext>
            </p:extLst>
          </p:nvPr>
        </p:nvGraphicFramePr>
        <p:xfrm>
          <a:off x="4152699" y="2772466"/>
          <a:ext cx="2224687" cy="1698243"/>
        </p:xfrm>
        <a:graphic>
          <a:graphicData uri="http://schemas.openxmlformats.org/drawingml/2006/chart">
            <c:chart xmlns:c="http://schemas.openxmlformats.org/drawingml/2006/chart" xmlns:r="http://schemas.openxmlformats.org/officeDocument/2006/relationships" r:id="rId8"/>
          </a:graphicData>
        </a:graphic>
      </p:graphicFrame>
      <p:sp>
        <p:nvSpPr>
          <p:cNvPr id="14" name="テキスト ボックス 13">
            <a:extLst>
              <a:ext uri="{FF2B5EF4-FFF2-40B4-BE49-F238E27FC236}">
                <a16:creationId xmlns:a16="http://schemas.microsoft.com/office/drawing/2014/main" id="{CC2E33BB-AC8A-772A-FDB0-BF9BBA082A78}"/>
              </a:ext>
            </a:extLst>
          </p:cNvPr>
          <p:cNvSpPr txBox="1"/>
          <p:nvPr/>
        </p:nvSpPr>
        <p:spPr>
          <a:xfrm>
            <a:off x="3836678" y="1909914"/>
            <a:ext cx="3112390" cy="600164"/>
          </a:xfrm>
          <a:prstGeom prst="rect">
            <a:avLst/>
          </a:prstGeom>
          <a:noFill/>
        </p:spPr>
        <p:txBody>
          <a:bodyPr wrap="square" rtlCol="0">
            <a:spAutoFit/>
          </a:bodyPr>
          <a:lstStyle/>
          <a:p>
            <a:r>
              <a:rPr kumimoji="1" lang="ja-JP" altLang="en-US" sz="1100" dirty="0">
                <a:latin typeface="HGP創英角ｺﾞｼｯｸUB" panose="020B0900000000000000" pitchFamily="50" charset="-128"/>
                <a:ea typeface="HGP創英角ｺﾞｼｯｸUB" panose="020B0900000000000000" pitchFamily="50" charset="-128"/>
              </a:rPr>
              <a:t>レシピＢ：むね肉約３００ｇを</a:t>
            </a:r>
            <a:r>
              <a:rPr lang="ja-JP" altLang="en-US" sz="1100" dirty="0">
                <a:latin typeface="HGP創英角ｺﾞｼｯｸUB" panose="020B0900000000000000" pitchFamily="50" charset="-128"/>
                <a:ea typeface="HGP創英角ｺﾞｼｯｸUB" panose="020B0900000000000000" pitchFamily="50" charset="-128"/>
              </a:rPr>
              <a:t>低温調理器で加熱し、</a:t>
            </a:r>
            <a:endParaRPr kumimoji="1" lang="en-US" altLang="ja-JP" sz="1100" dirty="0">
              <a:latin typeface="HGP創英角ｺﾞｼｯｸUB" panose="020B0900000000000000" pitchFamily="50" charset="-128"/>
              <a:ea typeface="HGP創英角ｺﾞｼｯｸUB" panose="020B0900000000000000" pitchFamily="50" charset="-128"/>
            </a:endParaRPr>
          </a:p>
          <a:p>
            <a:r>
              <a:rPr kumimoji="1" lang="ja-JP" altLang="en-US" sz="1100" dirty="0">
                <a:latin typeface="HGP創英角ｺﾞｼｯｸUB" panose="020B0900000000000000" pitchFamily="50" charset="-128"/>
                <a:ea typeface="HGP創英角ｺﾞｼｯｸUB" panose="020B0900000000000000" pitchFamily="50" charset="-128"/>
              </a:rPr>
              <a:t>　　　　　　冷蔵庫にて冷却</a:t>
            </a:r>
            <a:endParaRPr kumimoji="1" lang="en-US" altLang="ja-JP" sz="1100" dirty="0">
              <a:latin typeface="HGP創英角ｺﾞｼｯｸUB" panose="020B0900000000000000" pitchFamily="50" charset="-128"/>
              <a:ea typeface="HGP創英角ｺﾞｼｯｸUB" panose="020B0900000000000000" pitchFamily="50" charset="-128"/>
            </a:endParaRPr>
          </a:p>
          <a:p>
            <a:r>
              <a:rPr lang="ja-JP" altLang="en-US" sz="1100" dirty="0">
                <a:latin typeface="HGP創英角ｺﾞｼｯｸUB" panose="020B0900000000000000" pitchFamily="50" charset="-128"/>
                <a:ea typeface="HGP創英角ｺﾞｼｯｸUB" panose="020B0900000000000000" pitchFamily="50" charset="-128"/>
              </a:rPr>
              <a:t>　　</a:t>
            </a:r>
            <a:r>
              <a:rPr lang="en-US" altLang="ja-JP" sz="1100" dirty="0">
                <a:latin typeface="HGP創英角ｺﾞｼｯｸUB" panose="020B0900000000000000" pitchFamily="50" charset="-128"/>
                <a:ea typeface="HGP創英角ｺﾞｼｯｸUB" panose="020B0900000000000000" pitchFamily="50" charset="-128"/>
              </a:rPr>
              <a:t>【</a:t>
            </a:r>
            <a:r>
              <a:rPr lang="ja-JP" altLang="en-US" sz="1100" dirty="0">
                <a:latin typeface="HGP創英角ｺﾞｼｯｸUB" panose="020B0900000000000000" pitchFamily="50" charset="-128"/>
                <a:ea typeface="HGP創英角ｺﾞｼｯｸUB" panose="020B0900000000000000" pitchFamily="50" charset="-128"/>
              </a:rPr>
              <a:t>加熱条件</a:t>
            </a:r>
            <a:r>
              <a:rPr lang="en-US" altLang="ja-JP" sz="1100" dirty="0">
                <a:latin typeface="HGP創英角ｺﾞｼｯｸUB" panose="020B0900000000000000" pitchFamily="50" charset="-128"/>
                <a:ea typeface="HGP創英角ｺﾞｼｯｸUB" panose="020B0900000000000000" pitchFamily="50" charset="-128"/>
              </a:rPr>
              <a:t>】</a:t>
            </a:r>
            <a:r>
              <a:rPr lang="ja-JP" altLang="en-US" sz="1100" dirty="0">
                <a:latin typeface="HGP創英角ｺﾞｼｯｸUB" panose="020B0900000000000000" pitchFamily="50" charset="-128"/>
                <a:ea typeface="HGP創英角ｺﾞｼｯｸUB" panose="020B0900000000000000" pitchFamily="50" charset="-128"/>
              </a:rPr>
              <a:t>６１．５℃、１６０分</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10F2ABD2-A400-F84F-462D-E541F2CBBFA3}"/>
              </a:ext>
            </a:extLst>
          </p:cNvPr>
          <p:cNvSpPr txBox="1"/>
          <p:nvPr/>
        </p:nvSpPr>
        <p:spPr>
          <a:xfrm>
            <a:off x="4256678" y="4979247"/>
            <a:ext cx="2029915" cy="430887"/>
          </a:xfrm>
          <a:prstGeom prst="rect">
            <a:avLst/>
          </a:prstGeom>
          <a:noFill/>
        </p:spPr>
        <p:txBody>
          <a:bodyPr wrap="square" rtlCol="0">
            <a:spAutoFit/>
          </a:bodyPr>
          <a:lstStyle/>
          <a:p>
            <a:r>
              <a:rPr kumimoji="1" lang="ja-JP" altLang="en-US" sz="1100" dirty="0">
                <a:latin typeface="HGP創英角ｺﾞｼｯｸUB" panose="020B0900000000000000" pitchFamily="50" charset="-128"/>
                <a:ea typeface="HGP創英角ｺﾞｼｯｸUB" panose="020B0900000000000000" pitchFamily="50" charset="-128"/>
              </a:rPr>
              <a:t>６３℃３０分≒６１</a:t>
            </a:r>
            <a:r>
              <a:rPr kumimoji="1" lang="en-US" altLang="ja-JP" sz="1100" dirty="0">
                <a:latin typeface="HGP創英角ｺﾞｼｯｸUB" panose="020B0900000000000000" pitchFamily="50" charset="-128"/>
                <a:ea typeface="HGP創英角ｺﾞｼｯｸUB" panose="020B0900000000000000" pitchFamily="50" charset="-128"/>
              </a:rPr>
              <a:t>.</a:t>
            </a:r>
            <a:r>
              <a:rPr kumimoji="1" lang="ja-JP" altLang="en-US" sz="1100" dirty="0">
                <a:latin typeface="HGP創英角ｺﾞｼｯｸUB" panose="020B0900000000000000" pitchFamily="50" charset="-128"/>
                <a:ea typeface="HGP創英角ｺﾞｼｯｸUB" panose="020B0900000000000000" pitchFamily="50" charset="-128"/>
              </a:rPr>
              <a:t>５℃４８</a:t>
            </a:r>
            <a:r>
              <a:rPr kumimoji="1" lang="en-US" altLang="ja-JP" sz="1100" dirty="0">
                <a:latin typeface="HGP創英角ｺﾞｼｯｸUB" panose="020B0900000000000000" pitchFamily="50" charset="-128"/>
                <a:ea typeface="HGP創英角ｺﾞｼｯｸUB" panose="020B0900000000000000" pitchFamily="50" charset="-128"/>
              </a:rPr>
              <a:t>.</a:t>
            </a:r>
            <a:r>
              <a:rPr kumimoji="1" lang="ja-JP" altLang="en-US" sz="1100" dirty="0">
                <a:latin typeface="HGP創英角ｺﾞｼｯｸUB" panose="020B0900000000000000" pitchFamily="50" charset="-128"/>
                <a:ea typeface="HGP創英角ｺﾞｼｯｸUB" panose="020B0900000000000000" pitchFamily="50" charset="-128"/>
              </a:rPr>
              <a:t>７分</a:t>
            </a:r>
            <a:endParaRPr kumimoji="1" lang="en-US" altLang="ja-JP" sz="1100" dirty="0">
              <a:latin typeface="HGP創英角ｺﾞｼｯｸUB" panose="020B0900000000000000" pitchFamily="50" charset="-128"/>
              <a:ea typeface="HGP創英角ｺﾞｼｯｸUB" panose="020B0900000000000000" pitchFamily="50" charset="-128"/>
            </a:endParaRPr>
          </a:p>
          <a:p>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Z</a:t>
            </a:r>
            <a:r>
              <a:rPr kumimoji="1" lang="ja-JP" altLang="en-US" sz="1100" dirty="0">
                <a:latin typeface="HGP創英角ｺﾞｼｯｸUB" panose="020B0900000000000000" pitchFamily="50" charset="-128"/>
                <a:ea typeface="HGP創英角ｺﾞｼｯｸUB" panose="020B0900000000000000" pitchFamily="50" charset="-128"/>
              </a:rPr>
              <a:t>値＝８の場合）</a:t>
            </a:r>
          </a:p>
        </p:txBody>
      </p:sp>
      <p:sp>
        <p:nvSpPr>
          <p:cNvPr id="16" name="楕円 15">
            <a:extLst>
              <a:ext uri="{FF2B5EF4-FFF2-40B4-BE49-F238E27FC236}">
                <a16:creationId xmlns:a16="http://schemas.microsoft.com/office/drawing/2014/main" id="{05C28ED3-23D5-A0C7-20BC-232E08AD8212}"/>
              </a:ext>
            </a:extLst>
          </p:cNvPr>
          <p:cNvSpPr/>
          <p:nvPr/>
        </p:nvSpPr>
        <p:spPr>
          <a:xfrm>
            <a:off x="4443099" y="2967874"/>
            <a:ext cx="574438" cy="24157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7FE3B33E-BDB6-FCE4-471E-9F0546D28898}"/>
              </a:ext>
            </a:extLst>
          </p:cNvPr>
          <p:cNvCxnSpPr>
            <a:cxnSpLocks/>
          </p:cNvCxnSpPr>
          <p:nvPr/>
        </p:nvCxnSpPr>
        <p:spPr>
          <a:xfrm>
            <a:off x="5030138" y="3088661"/>
            <a:ext cx="277451" cy="0"/>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20" name="正方形/長方形 19">
            <a:extLst>
              <a:ext uri="{FF2B5EF4-FFF2-40B4-BE49-F238E27FC236}">
                <a16:creationId xmlns:a16="http://schemas.microsoft.com/office/drawing/2014/main" id="{6426F03F-1EA3-11A2-A255-824A3CBFD120}"/>
              </a:ext>
            </a:extLst>
          </p:cNvPr>
          <p:cNvSpPr/>
          <p:nvPr/>
        </p:nvSpPr>
        <p:spPr>
          <a:xfrm>
            <a:off x="5307589" y="2897188"/>
            <a:ext cx="1038466" cy="436977"/>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latin typeface="HGP創英角ｺﾞｼｯｸUB" panose="020B0900000000000000" pitchFamily="50" charset="-128"/>
                <a:ea typeface="HGP創英角ｺﾞｼｯｸUB" panose="020B0900000000000000" pitchFamily="50" charset="-128"/>
              </a:rPr>
              <a:t>61.5</a:t>
            </a:r>
            <a:r>
              <a:rPr kumimoji="1" lang="ja-JP" altLang="en-US" sz="1000" dirty="0">
                <a:latin typeface="HGP創英角ｺﾞｼｯｸUB" panose="020B0900000000000000" pitchFamily="50" charset="-128"/>
                <a:ea typeface="HGP創英角ｺﾞｼｯｸUB" panose="020B0900000000000000" pitchFamily="50" charset="-128"/>
              </a:rPr>
              <a:t>℃で５０分保持</a:t>
            </a:r>
          </a:p>
        </p:txBody>
      </p:sp>
      <p:sp>
        <p:nvSpPr>
          <p:cNvPr id="21" name="矢印: 上向き折線 20">
            <a:extLst>
              <a:ext uri="{FF2B5EF4-FFF2-40B4-BE49-F238E27FC236}">
                <a16:creationId xmlns:a16="http://schemas.microsoft.com/office/drawing/2014/main" id="{C62C3E46-D0D3-824A-06E7-3959A81CBD43}"/>
              </a:ext>
            </a:extLst>
          </p:cNvPr>
          <p:cNvSpPr/>
          <p:nvPr/>
        </p:nvSpPr>
        <p:spPr>
          <a:xfrm rot="5400000">
            <a:off x="4762509" y="5524016"/>
            <a:ext cx="363082" cy="396044"/>
          </a:xfrm>
          <a:prstGeom prst="ben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sz="1100">
              <a:latin typeface="HGP創英角ｺﾞｼｯｸUB" panose="020B0900000000000000" pitchFamily="50" charset="-128"/>
              <a:ea typeface="HGP創英角ｺﾞｼｯｸUB" panose="020B0900000000000000" pitchFamily="50" charset="-128"/>
            </a:endParaRPr>
          </a:p>
        </p:txBody>
      </p:sp>
      <p:sp>
        <p:nvSpPr>
          <p:cNvPr id="22" name="テキスト ボックス 21">
            <a:extLst>
              <a:ext uri="{FF2B5EF4-FFF2-40B4-BE49-F238E27FC236}">
                <a16:creationId xmlns:a16="http://schemas.microsoft.com/office/drawing/2014/main" id="{985DDF61-2D2D-49E6-264A-D809012CF7C0}"/>
              </a:ext>
            </a:extLst>
          </p:cNvPr>
          <p:cNvSpPr txBox="1"/>
          <p:nvPr/>
        </p:nvSpPr>
        <p:spPr>
          <a:xfrm>
            <a:off x="5172590" y="5677403"/>
            <a:ext cx="1658508" cy="307777"/>
          </a:xfrm>
          <a:prstGeom prst="rect">
            <a:avLst/>
          </a:prstGeom>
          <a:noFill/>
        </p:spPr>
        <p:txBody>
          <a:bodyPr wrap="square" rtlCol="0">
            <a:spAutoFit/>
          </a:bodyPr>
          <a:lstStyle/>
          <a:p>
            <a:r>
              <a:rPr kumimoji="1" lang="ja-JP" altLang="en-US" sz="1400" u="sng" dirty="0">
                <a:latin typeface="HGP創英角ｺﾞｼｯｸUB" panose="020B0900000000000000" pitchFamily="50" charset="-128"/>
                <a:ea typeface="HGP創英角ｺﾞｼｯｸUB" panose="020B0900000000000000" pitchFamily="50" charset="-128"/>
              </a:rPr>
              <a:t>加熱条件クリア</a:t>
            </a:r>
            <a:endParaRPr kumimoji="1" lang="en-US" altLang="ja-JP" sz="1400" u="sng"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F882975-77EA-ACE5-8921-9A64C47ABED6}"/>
              </a:ext>
            </a:extLst>
          </p:cNvPr>
          <p:cNvSpPr txBox="1"/>
          <p:nvPr/>
        </p:nvSpPr>
        <p:spPr>
          <a:xfrm>
            <a:off x="3797028" y="4468785"/>
            <a:ext cx="3204356" cy="338554"/>
          </a:xfrm>
          <a:prstGeom prst="rect">
            <a:avLst/>
          </a:prstGeom>
          <a:noFill/>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①加熱条件</a:t>
            </a: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24" name="テキスト ボックス 23">
            <a:extLst>
              <a:ext uri="{FF2B5EF4-FFF2-40B4-BE49-F238E27FC236}">
                <a16:creationId xmlns:a16="http://schemas.microsoft.com/office/drawing/2014/main" id="{0B4367DC-1FB8-B57B-8E3D-E611192E7CDF}"/>
              </a:ext>
            </a:extLst>
          </p:cNvPr>
          <p:cNvSpPr txBox="1"/>
          <p:nvPr/>
        </p:nvSpPr>
        <p:spPr>
          <a:xfrm>
            <a:off x="3841155" y="5891573"/>
            <a:ext cx="1422064" cy="338554"/>
          </a:xfrm>
          <a:prstGeom prst="rect">
            <a:avLst/>
          </a:prstGeom>
          <a:noFill/>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②細菌検査</a:t>
            </a: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C840FCC2-9085-C3B6-1A8E-FA2A5ABA570B}"/>
              </a:ext>
            </a:extLst>
          </p:cNvPr>
          <p:cNvSpPr txBox="1"/>
          <p:nvPr/>
        </p:nvSpPr>
        <p:spPr>
          <a:xfrm>
            <a:off x="4178357" y="6178759"/>
            <a:ext cx="1918966" cy="430887"/>
          </a:xfrm>
          <a:prstGeom prst="rect">
            <a:avLst/>
          </a:prstGeom>
          <a:noFill/>
        </p:spPr>
        <p:txBody>
          <a:bodyPr wrap="square" rtlCol="0">
            <a:spAutoFit/>
          </a:bodyPr>
          <a:lstStyle/>
          <a:p>
            <a:r>
              <a:rPr kumimoji="1" lang="en-US" altLang="ja-JP" sz="1100" dirty="0">
                <a:latin typeface="HGP創英角ｺﾞｼｯｸUB" panose="020B0900000000000000" pitchFamily="50" charset="-128"/>
                <a:ea typeface="HGP創英角ｺﾞｼｯｸUB" panose="020B0900000000000000" pitchFamily="50" charset="-128"/>
              </a:rPr>
              <a:t>E.coli</a:t>
            </a:r>
            <a:r>
              <a:rPr kumimoji="1" lang="ja-JP" altLang="en-US" sz="1100" dirty="0">
                <a:latin typeface="HGP創英角ｺﾞｼｯｸUB" panose="020B0900000000000000" pitchFamily="50" charset="-128"/>
                <a:ea typeface="HGP創英角ｺﾞｼｯｸUB" panose="020B0900000000000000" pitchFamily="50" charset="-128"/>
              </a:rPr>
              <a:t>、黄色ブドウ球菌、</a:t>
            </a:r>
            <a:endParaRPr kumimoji="1" lang="en-US" altLang="ja-JP" sz="1100" dirty="0">
              <a:latin typeface="HGP創英角ｺﾞｼｯｸUB" panose="020B0900000000000000" pitchFamily="50" charset="-128"/>
              <a:ea typeface="HGP創英角ｺﾞｼｯｸUB" panose="020B0900000000000000" pitchFamily="50" charset="-128"/>
            </a:endParaRPr>
          </a:p>
          <a:p>
            <a:r>
              <a:rPr kumimoji="1" lang="ja-JP" altLang="en-US" sz="1100" dirty="0">
                <a:latin typeface="HGP創英角ｺﾞｼｯｸUB" panose="020B0900000000000000" pitchFamily="50" charset="-128"/>
                <a:ea typeface="HGP創英角ｺﾞｼｯｸUB" panose="020B0900000000000000" pitchFamily="50" charset="-128"/>
              </a:rPr>
              <a:t>サルモネラ、カンピロバクター</a:t>
            </a:r>
            <a:endParaRPr kumimoji="1" lang="en-US" altLang="ja-JP" sz="1100" dirty="0">
              <a:latin typeface="HGP創英角ｺﾞｼｯｸUB" panose="020B0900000000000000" pitchFamily="50" charset="-128"/>
              <a:ea typeface="HGP創英角ｺﾞｼｯｸUB" panose="020B0900000000000000" pitchFamily="50" charset="-128"/>
            </a:endParaRPr>
          </a:p>
        </p:txBody>
      </p:sp>
      <p:sp>
        <p:nvSpPr>
          <p:cNvPr id="26" name="矢印: 右 25">
            <a:extLst>
              <a:ext uri="{FF2B5EF4-FFF2-40B4-BE49-F238E27FC236}">
                <a16:creationId xmlns:a16="http://schemas.microsoft.com/office/drawing/2014/main" id="{55106AA9-4663-ED5B-ABEF-22B253479841}"/>
              </a:ext>
            </a:extLst>
          </p:cNvPr>
          <p:cNvSpPr/>
          <p:nvPr/>
        </p:nvSpPr>
        <p:spPr>
          <a:xfrm>
            <a:off x="4512863" y="6608150"/>
            <a:ext cx="468052" cy="17055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sz="1100">
              <a:latin typeface="HGP創英角ｺﾞｼｯｸUB" panose="020B0900000000000000" pitchFamily="50" charset="-128"/>
              <a:ea typeface="HGP創英角ｺﾞｼｯｸUB" panose="020B0900000000000000" pitchFamily="50" charset="-128"/>
            </a:endParaRPr>
          </a:p>
        </p:txBody>
      </p:sp>
      <p:sp>
        <p:nvSpPr>
          <p:cNvPr id="27" name="テキスト ボックス 26">
            <a:extLst>
              <a:ext uri="{FF2B5EF4-FFF2-40B4-BE49-F238E27FC236}">
                <a16:creationId xmlns:a16="http://schemas.microsoft.com/office/drawing/2014/main" id="{0FA31EC9-304F-AFA7-C552-3EC1DFF9F79C}"/>
              </a:ext>
            </a:extLst>
          </p:cNvPr>
          <p:cNvSpPr txBox="1"/>
          <p:nvPr/>
        </p:nvSpPr>
        <p:spPr>
          <a:xfrm>
            <a:off x="4950212" y="6560748"/>
            <a:ext cx="1368164" cy="307777"/>
          </a:xfrm>
          <a:prstGeom prst="rect">
            <a:avLst/>
          </a:prstGeom>
          <a:noFill/>
        </p:spPr>
        <p:txBody>
          <a:bodyPr wrap="square" rtlCol="0">
            <a:spAutoFit/>
          </a:bodyPr>
          <a:lstStyle/>
          <a:p>
            <a:r>
              <a:rPr kumimoji="1" lang="ja-JP" altLang="en-US" sz="1400" u="sng" dirty="0">
                <a:latin typeface="HGP創英角ｺﾞｼｯｸUB" panose="020B0900000000000000" pitchFamily="50" charset="-128"/>
                <a:ea typeface="HGP創英角ｺﾞｼｯｸUB" panose="020B0900000000000000" pitchFamily="50" charset="-128"/>
              </a:rPr>
              <a:t>すべて陰性</a:t>
            </a:r>
            <a:endParaRPr kumimoji="1" lang="en-US" altLang="ja-JP" sz="1400" u="sng" dirty="0">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A8CB7D02-DCDB-D707-5D70-EC36DD5396EC}"/>
              </a:ext>
            </a:extLst>
          </p:cNvPr>
          <p:cNvSpPr/>
          <p:nvPr/>
        </p:nvSpPr>
        <p:spPr>
          <a:xfrm>
            <a:off x="4711426" y="1466590"/>
            <a:ext cx="684076" cy="303374"/>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D09C9DD3-CD46-4155-1088-390230683F1F}"/>
              </a:ext>
            </a:extLst>
          </p:cNvPr>
          <p:cNvSpPr/>
          <p:nvPr/>
        </p:nvSpPr>
        <p:spPr>
          <a:xfrm>
            <a:off x="4180676" y="4912571"/>
            <a:ext cx="2160240" cy="567395"/>
          </a:xfrm>
          <a:prstGeom prst="rect">
            <a:avLst/>
          </a:prstGeom>
          <a:noFill/>
          <a:ln w="95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59EED2AE-F28C-E20C-4E69-724EBB3B7000}"/>
              </a:ext>
            </a:extLst>
          </p:cNvPr>
          <p:cNvSpPr txBox="1"/>
          <p:nvPr/>
        </p:nvSpPr>
        <p:spPr>
          <a:xfrm>
            <a:off x="4172167" y="4761627"/>
            <a:ext cx="1311757" cy="261610"/>
          </a:xfrm>
          <a:prstGeom prst="rect">
            <a:avLst/>
          </a:prstGeom>
          <a:solidFill>
            <a:schemeClr val="bg1"/>
          </a:solidFill>
        </p:spPr>
        <p:txBody>
          <a:bodyPr wrap="square" rtlCol="0">
            <a:spAutoFit/>
          </a:bodyPr>
          <a:lstStyle/>
          <a:p>
            <a:r>
              <a:rPr kumimoji="1" lang="ja-JP" altLang="en-US" sz="1100" dirty="0">
                <a:latin typeface="HGP創英角ｺﾞｼｯｸUB" panose="020B0900000000000000" pitchFamily="50" charset="-128"/>
                <a:ea typeface="HGP創英角ｺﾞｼｯｸUB" panose="020B0900000000000000" pitchFamily="50" charset="-128"/>
              </a:rPr>
              <a:t>加熱条件の同等性</a:t>
            </a:r>
            <a:endParaRPr kumimoji="1" lang="en-US" altLang="ja-JP" sz="1100" dirty="0">
              <a:latin typeface="HGP創英角ｺﾞｼｯｸUB" panose="020B0900000000000000" pitchFamily="50" charset="-128"/>
              <a:ea typeface="HGP創英角ｺﾞｼｯｸUB" panose="020B0900000000000000" pitchFamily="50" charset="-128"/>
            </a:endParaRPr>
          </a:p>
        </p:txBody>
      </p:sp>
      <p:sp>
        <p:nvSpPr>
          <p:cNvPr id="31" name="テキスト ボックス 30">
            <a:extLst>
              <a:ext uri="{FF2B5EF4-FFF2-40B4-BE49-F238E27FC236}">
                <a16:creationId xmlns:a16="http://schemas.microsoft.com/office/drawing/2014/main" id="{7F7433DF-BEBF-77FD-FC48-289DD91D903E}"/>
              </a:ext>
            </a:extLst>
          </p:cNvPr>
          <p:cNvSpPr txBox="1"/>
          <p:nvPr/>
        </p:nvSpPr>
        <p:spPr>
          <a:xfrm>
            <a:off x="6084858" y="4210951"/>
            <a:ext cx="415242" cy="215444"/>
          </a:xfrm>
          <a:prstGeom prst="rect">
            <a:avLst/>
          </a:prstGeom>
          <a:noFill/>
        </p:spPr>
        <p:txBody>
          <a:bodyPr wrap="square" rtlCol="0">
            <a:spAutoFit/>
          </a:bodyPr>
          <a:lstStyle/>
          <a:p>
            <a:r>
              <a:rPr kumimoji="1" lang="ja-JP" altLang="en-US" sz="800" dirty="0"/>
              <a:t>（分）</a:t>
            </a:r>
          </a:p>
        </p:txBody>
      </p:sp>
      <p:sp>
        <p:nvSpPr>
          <p:cNvPr id="32" name="テキスト ボックス 31">
            <a:extLst>
              <a:ext uri="{FF2B5EF4-FFF2-40B4-BE49-F238E27FC236}">
                <a16:creationId xmlns:a16="http://schemas.microsoft.com/office/drawing/2014/main" id="{18CF24F3-BA2A-1130-9DDD-DDD01017F039}"/>
              </a:ext>
            </a:extLst>
          </p:cNvPr>
          <p:cNvSpPr txBox="1"/>
          <p:nvPr/>
        </p:nvSpPr>
        <p:spPr>
          <a:xfrm>
            <a:off x="4087485" y="2719434"/>
            <a:ext cx="415242" cy="215444"/>
          </a:xfrm>
          <a:prstGeom prst="rect">
            <a:avLst/>
          </a:prstGeom>
          <a:noFill/>
        </p:spPr>
        <p:txBody>
          <a:bodyPr wrap="square" rtlCol="0">
            <a:spAutoFit/>
          </a:bodyPr>
          <a:lstStyle/>
          <a:p>
            <a:r>
              <a:rPr kumimoji="1" lang="ja-JP" altLang="en-US" sz="800" dirty="0"/>
              <a:t>（℃）</a:t>
            </a:r>
          </a:p>
        </p:txBody>
      </p:sp>
      <p:sp>
        <p:nvSpPr>
          <p:cNvPr id="33" name="テキスト ボックス 32">
            <a:extLst>
              <a:ext uri="{FF2B5EF4-FFF2-40B4-BE49-F238E27FC236}">
                <a16:creationId xmlns:a16="http://schemas.microsoft.com/office/drawing/2014/main" id="{964F5C7A-58C4-0159-A5E1-B8D3969AC748}"/>
              </a:ext>
            </a:extLst>
          </p:cNvPr>
          <p:cNvSpPr txBox="1"/>
          <p:nvPr/>
        </p:nvSpPr>
        <p:spPr>
          <a:xfrm>
            <a:off x="6377385" y="4239794"/>
            <a:ext cx="553575" cy="246221"/>
          </a:xfrm>
          <a:prstGeom prst="rect">
            <a:avLst/>
          </a:prstGeom>
          <a:noFill/>
        </p:spPr>
        <p:txBody>
          <a:bodyPr wrap="square" rtlCol="0">
            <a:spAutoFit/>
          </a:bodyPr>
          <a:lstStyle/>
          <a:p>
            <a:r>
              <a:rPr lang="ja-JP" altLang="en-US" sz="1000" dirty="0"/>
              <a:t>（</a:t>
            </a:r>
            <a:r>
              <a:rPr lang="en-US" altLang="ja-JP" sz="1000" dirty="0"/>
              <a:t>n=3</a:t>
            </a:r>
            <a:r>
              <a:rPr lang="ja-JP" altLang="en-US" sz="1000" dirty="0"/>
              <a:t>）</a:t>
            </a:r>
            <a:endParaRPr lang="en-US" altLang="ja-JP" sz="1000" dirty="0"/>
          </a:p>
        </p:txBody>
      </p:sp>
      <p:graphicFrame>
        <p:nvGraphicFramePr>
          <p:cNvPr id="36" name="グラフ 35">
            <a:extLst>
              <a:ext uri="{FF2B5EF4-FFF2-40B4-BE49-F238E27FC236}">
                <a16:creationId xmlns:a16="http://schemas.microsoft.com/office/drawing/2014/main" id="{EFC8AAAB-5BE9-3719-96A2-37FED9EC88E6}"/>
              </a:ext>
            </a:extLst>
          </p:cNvPr>
          <p:cNvGraphicFramePr>
            <a:graphicFrameLocks/>
          </p:cNvGraphicFramePr>
          <p:nvPr>
            <p:extLst>
              <p:ext uri="{D42A27DB-BD31-4B8C-83A1-F6EECF244321}">
                <p14:modId xmlns:p14="http://schemas.microsoft.com/office/powerpoint/2010/main" val="2680596409"/>
              </p:ext>
            </p:extLst>
          </p:nvPr>
        </p:nvGraphicFramePr>
        <p:xfrm>
          <a:off x="584105" y="2726989"/>
          <a:ext cx="2306433" cy="1739178"/>
        </p:xfrm>
        <a:graphic>
          <a:graphicData uri="http://schemas.openxmlformats.org/drawingml/2006/chart">
            <c:chart xmlns:c="http://schemas.openxmlformats.org/drawingml/2006/chart" xmlns:r="http://schemas.openxmlformats.org/officeDocument/2006/relationships" r:id="rId9"/>
          </a:graphicData>
        </a:graphic>
      </p:graphicFrame>
      <p:sp>
        <p:nvSpPr>
          <p:cNvPr id="37" name="テキスト ボックス 36">
            <a:extLst>
              <a:ext uri="{FF2B5EF4-FFF2-40B4-BE49-F238E27FC236}">
                <a16:creationId xmlns:a16="http://schemas.microsoft.com/office/drawing/2014/main" id="{DA346606-68FE-808A-7610-A13F4909D12D}"/>
              </a:ext>
            </a:extLst>
          </p:cNvPr>
          <p:cNvSpPr txBox="1"/>
          <p:nvPr/>
        </p:nvSpPr>
        <p:spPr>
          <a:xfrm>
            <a:off x="1147260" y="1439431"/>
            <a:ext cx="684076" cy="369332"/>
          </a:xfrm>
          <a:prstGeom prst="rect">
            <a:avLst/>
          </a:prstGeom>
          <a:noFill/>
        </p:spPr>
        <p:txBody>
          <a:bodyPr wrap="square" rtlCol="0">
            <a:spAutoFit/>
          </a:bodyPr>
          <a:lstStyle/>
          <a:p>
            <a:r>
              <a:rPr kumimoji="1" lang="ja-JP" altLang="en-US" dirty="0"/>
              <a:t>豚肉</a:t>
            </a:r>
          </a:p>
        </p:txBody>
      </p:sp>
      <p:sp>
        <p:nvSpPr>
          <p:cNvPr id="38" name="テキスト ボックス 37">
            <a:extLst>
              <a:ext uri="{FF2B5EF4-FFF2-40B4-BE49-F238E27FC236}">
                <a16:creationId xmlns:a16="http://schemas.microsoft.com/office/drawing/2014/main" id="{60F27FF9-C4FF-9AD2-85E6-39B3D02FAA9C}"/>
              </a:ext>
            </a:extLst>
          </p:cNvPr>
          <p:cNvSpPr txBox="1"/>
          <p:nvPr/>
        </p:nvSpPr>
        <p:spPr>
          <a:xfrm>
            <a:off x="394898" y="1913194"/>
            <a:ext cx="3204353" cy="600164"/>
          </a:xfrm>
          <a:prstGeom prst="rect">
            <a:avLst/>
          </a:prstGeom>
          <a:noFill/>
        </p:spPr>
        <p:txBody>
          <a:bodyPr wrap="square" rtlCol="0">
            <a:spAutoFit/>
          </a:bodyPr>
          <a:lstStyle/>
          <a:p>
            <a:r>
              <a:rPr kumimoji="1" lang="ja-JP" altLang="en-US" sz="1100" dirty="0">
                <a:latin typeface="HGP創英角ｺﾞｼｯｸUB" panose="020B0900000000000000" pitchFamily="50" charset="-128"/>
                <a:ea typeface="HGP創英角ｺﾞｼｯｸUB" panose="020B0900000000000000" pitchFamily="50" charset="-128"/>
              </a:rPr>
              <a:t>レシピＡ：肩ロース約３００ｇを</a:t>
            </a:r>
            <a:r>
              <a:rPr lang="ja-JP" altLang="en-US" sz="1100" dirty="0">
                <a:latin typeface="HGP創英角ｺﾞｼｯｸUB" panose="020B0900000000000000" pitchFamily="50" charset="-128"/>
                <a:ea typeface="HGP創英角ｺﾞｼｯｸUB" panose="020B0900000000000000" pitchFamily="50" charset="-128"/>
              </a:rPr>
              <a:t>低温調理器で加熱し、　</a:t>
            </a:r>
            <a:endParaRPr lang="en-US" altLang="ja-JP" sz="1100" dirty="0">
              <a:latin typeface="HGP創英角ｺﾞｼｯｸUB" panose="020B0900000000000000" pitchFamily="50" charset="-128"/>
              <a:ea typeface="HGP創英角ｺﾞｼｯｸUB" panose="020B0900000000000000" pitchFamily="50" charset="-128"/>
            </a:endParaRPr>
          </a:p>
          <a:p>
            <a:r>
              <a:rPr lang="ja-JP" altLang="en-US" sz="1100" dirty="0">
                <a:latin typeface="HGP創英角ｺﾞｼｯｸUB" panose="020B0900000000000000" pitchFamily="50" charset="-128"/>
                <a:ea typeface="HGP創英角ｺﾞｼｯｸUB" panose="020B0900000000000000" pitchFamily="50" charset="-128"/>
              </a:rPr>
              <a:t>　　　　　　</a:t>
            </a:r>
            <a:r>
              <a:rPr kumimoji="1" lang="ja-JP" altLang="en-US" sz="1100" dirty="0">
                <a:latin typeface="HGP創英角ｺﾞｼｯｸUB" panose="020B0900000000000000" pitchFamily="50" charset="-128"/>
                <a:ea typeface="HGP創英角ｺﾞｼｯｸUB" panose="020B0900000000000000" pitchFamily="50" charset="-128"/>
              </a:rPr>
              <a:t>冷蔵庫にて冷却</a:t>
            </a:r>
            <a:endParaRPr kumimoji="1" lang="en-US" altLang="ja-JP" sz="1100" dirty="0">
              <a:latin typeface="HGP創英角ｺﾞｼｯｸUB" panose="020B0900000000000000" pitchFamily="50" charset="-128"/>
              <a:ea typeface="HGP創英角ｺﾞｼｯｸUB" panose="020B0900000000000000" pitchFamily="50" charset="-128"/>
            </a:endParaRPr>
          </a:p>
          <a:p>
            <a:r>
              <a:rPr kumimoji="1" lang="ja-JP" altLang="en-US" sz="1100" dirty="0">
                <a:latin typeface="HGP創英角ｺﾞｼｯｸUB" panose="020B0900000000000000" pitchFamily="50" charset="-128"/>
                <a:ea typeface="HGP創英角ｺﾞｼｯｸUB" panose="020B0900000000000000" pitchFamily="50" charset="-128"/>
              </a:rPr>
              <a:t>　　</a:t>
            </a:r>
            <a:r>
              <a:rPr kumimoji="1" lang="en-US" altLang="ja-JP" sz="1100" dirty="0">
                <a:latin typeface="HGP創英角ｺﾞｼｯｸUB" panose="020B0900000000000000" pitchFamily="50" charset="-128"/>
                <a:ea typeface="HGP創英角ｺﾞｼｯｸUB" panose="020B0900000000000000" pitchFamily="50" charset="-128"/>
              </a:rPr>
              <a:t>【</a:t>
            </a:r>
            <a:r>
              <a:rPr kumimoji="1" lang="ja-JP" altLang="en-US" sz="1100" dirty="0">
                <a:latin typeface="HGP創英角ｺﾞｼｯｸUB" panose="020B0900000000000000" pitchFamily="50" charset="-128"/>
                <a:ea typeface="HGP創英角ｺﾞｼｯｸUB" panose="020B0900000000000000" pitchFamily="50" charset="-128"/>
              </a:rPr>
              <a:t>加熱条件</a:t>
            </a:r>
            <a:r>
              <a:rPr kumimoji="1" lang="en-US" altLang="ja-JP" sz="1100" dirty="0">
                <a:latin typeface="HGP創英角ｺﾞｼｯｸUB" panose="020B0900000000000000" pitchFamily="50" charset="-128"/>
                <a:ea typeface="HGP創英角ｺﾞｼｯｸUB" panose="020B0900000000000000" pitchFamily="50" charset="-128"/>
              </a:rPr>
              <a:t>】</a:t>
            </a:r>
            <a:r>
              <a:rPr lang="ja-JP" altLang="en-US" sz="1100" dirty="0">
                <a:latin typeface="HGP創英角ｺﾞｼｯｸUB" panose="020B0900000000000000" pitchFamily="50" charset="-128"/>
                <a:ea typeface="HGP創英角ｺﾞｼｯｸUB" panose="020B0900000000000000" pitchFamily="50" charset="-128"/>
              </a:rPr>
              <a:t> ７４．０℃、１２０分</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43" name="楕円 42">
            <a:extLst>
              <a:ext uri="{FF2B5EF4-FFF2-40B4-BE49-F238E27FC236}">
                <a16:creationId xmlns:a16="http://schemas.microsoft.com/office/drawing/2014/main" id="{5A10924B-4FA8-3FEF-5E82-FC30674C78E3}"/>
              </a:ext>
            </a:extLst>
          </p:cNvPr>
          <p:cNvSpPr/>
          <p:nvPr/>
        </p:nvSpPr>
        <p:spPr>
          <a:xfrm>
            <a:off x="832743" y="3051613"/>
            <a:ext cx="574438" cy="24157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A86DFE30-C35A-E3F5-C712-0822A9719972}"/>
              </a:ext>
            </a:extLst>
          </p:cNvPr>
          <p:cNvCxnSpPr>
            <a:cxnSpLocks/>
          </p:cNvCxnSpPr>
          <p:nvPr/>
        </p:nvCxnSpPr>
        <p:spPr>
          <a:xfrm>
            <a:off x="1419782" y="3172400"/>
            <a:ext cx="277451" cy="0"/>
          </a:xfrm>
          <a:prstGeom prst="line">
            <a:avLst/>
          </a:prstGeom>
          <a:effectLst/>
        </p:spPr>
        <p:style>
          <a:lnRef idx="2">
            <a:schemeClr val="accent2"/>
          </a:lnRef>
          <a:fillRef idx="0">
            <a:schemeClr val="accent2"/>
          </a:fillRef>
          <a:effectRef idx="1">
            <a:schemeClr val="accent2"/>
          </a:effectRef>
          <a:fontRef idx="minor">
            <a:schemeClr val="tx1"/>
          </a:fontRef>
        </p:style>
      </p:cxnSp>
      <p:sp>
        <p:nvSpPr>
          <p:cNvPr id="45" name="正方形/長方形 44">
            <a:extLst>
              <a:ext uri="{FF2B5EF4-FFF2-40B4-BE49-F238E27FC236}">
                <a16:creationId xmlns:a16="http://schemas.microsoft.com/office/drawing/2014/main" id="{42CE07C4-2F1F-F59B-96EF-326BB4E8C9A5}"/>
              </a:ext>
            </a:extLst>
          </p:cNvPr>
          <p:cNvSpPr/>
          <p:nvPr/>
        </p:nvSpPr>
        <p:spPr>
          <a:xfrm>
            <a:off x="1697233" y="3013124"/>
            <a:ext cx="1038466" cy="436977"/>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a:latin typeface="HGP創英角ｺﾞｼｯｸUB" panose="020B0900000000000000" pitchFamily="50" charset="-128"/>
                <a:ea typeface="HGP創英角ｺﾞｼｯｸUB" panose="020B0900000000000000" pitchFamily="50" charset="-128"/>
              </a:rPr>
              <a:t>63</a:t>
            </a:r>
            <a:r>
              <a:rPr kumimoji="1" lang="ja-JP" altLang="en-US" sz="1000" dirty="0">
                <a:latin typeface="HGP創英角ｺﾞｼｯｸUB" panose="020B0900000000000000" pitchFamily="50" charset="-128"/>
                <a:ea typeface="HGP創英角ｺﾞｼｯｸUB" panose="020B0900000000000000" pitchFamily="50" charset="-128"/>
              </a:rPr>
              <a:t>℃以上で</a:t>
            </a:r>
            <a:endParaRPr kumimoji="1" lang="en-US" altLang="ja-JP" sz="1000" dirty="0">
              <a:latin typeface="HGP創英角ｺﾞｼｯｸUB" panose="020B0900000000000000" pitchFamily="50" charset="-128"/>
              <a:ea typeface="HGP創英角ｺﾞｼｯｸUB" panose="020B0900000000000000" pitchFamily="50" charset="-128"/>
            </a:endParaRPr>
          </a:p>
          <a:p>
            <a:pPr algn="ctr"/>
            <a:r>
              <a:rPr kumimoji="1" lang="en-US" altLang="ja-JP" sz="1000" dirty="0">
                <a:latin typeface="HGP創英角ｺﾞｼｯｸUB" panose="020B0900000000000000" pitchFamily="50" charset="-128"/>
                <a:ea typeface="HGP創英角ｺﾞｼｯｸUB" panose="020B0900000000000000" pitchFamily="50" charset="-128"/>
              </a:rPr>
              <a:t>90</a:t>
            </a:r>
            <a:r>
              <a:rPr kumimoji="1" lang="ja-JP" altLang="en-US" sz="1000" dirty="0">
                <a:latin typeface="HGP創英角ｺﾞｼｯｸUB" panose="020B0900000000000000" pitchFamily="50" charset="-128"/>
                <a:ea typeface="HGP創英角ｺﾞｼｯｸUB" panose="020B0900000000000000" pitchFamily="50" charset="-128"/>
              </a:rPr>
              <a:t>分保持</a:t>
            </a:r>
          </a:p>
        </p:txBody>
      </p:sp>
      <p:sp>
        <p:nvSpPr>
          <p:cNvPr id="47" name="テキスト ボックス 46">
            <a:extLst>
              <a:ext uri="{FF2B5EF4-FFF2-40B4-BE49-F238E27FC236}">
                <a16:creationId xmlns:a16="http://schemas.microsoft.com/office/drawing/2014/main" id="{6FD3A22F-DF78-6087-2158-30784AE2BFFC}"/>
              </a:ext>
            </a:extLst>
          </p:cNvPr>
          <p:cNvSpPr txBox="1"/>
          <p:nvPr/>
        </p:nvSpPr>
        <p:spPr>
          <a:xfrm>
            <a:off x="1645596" y="5410134"/>
            <a:ext cx="1658508" cy="307777"/>
          </a:xfrm>
          <a:prstGeom prst="rect">
            <a:avLst/>
          </a:prstGeom>
          <a:noFill/>
        </p:spPr>
        <p:txBody>
          <a:bodyPr wrap="square" rtlCol="0">
            <a:spAutoFit/>
          </a:bodyPr>
          <a:lstStyle/>
          <a:p>
            <a:r>
              <a:rPr kumimoji="1" lang="ja-JP" altLang="en-US" sz="1400" u="sng" dirty="0">
                <a:latin typeface="HGP創英角ｺﾞｼｯｸUB" panose="020B0900000000000000" pitchFamily="50" charset="-128"/>
                <a:ea typeface="HGP創英角ｺﾞｼｯｸUB" panose="020B0900000000000000" pitchFamily="50" charset="-128"/>
              </a:rPr>
              <a:t>加熱条件クリア</a:t>
            </a:r>
            <a:endParaRPr kumimoji="1" lang="en-US" altLang="ja-JP" sz="1400" u="sng" dirty="0">
              <a:latin typeface="HGP創英角ｺﾞｼｯｸUB" panose="020B0900000000000000" pitchFamily="50" charset="-128"/>
              <a:ea typeface="HGP創英角ｺﾞｼｯｸUB" panose="020B0900000000000000" pitchFamily="50" charset="-128"/>
            </a:endParaRPr>
          </a:p>
        </p:txBody>
      </p:sp>
      <p:sp>
        <p:nvSpPr>
          <p:cNvPr id="52" name="テキスト ボックス 51">
            <a:extLst>
              <a:ext uri="{FF2B5EF4-FFF2-40B4-BE49-F238E27FC236}">
                <a16:creationId xmlns:a16="http://schemas.microsoft.com/office/drawing/2014/main" id="{AB381C3A-01D1-E200-E028-A28B38ED32EB}"/>
              </a:ext>
            </a:extLst>
          </p:cNvPr>
          <p:cNvSpPr txBox="1"/>
          <p:nvPr/>
        </p:nvSpPr>
        <p:spPr>
          <a:xfrm>
            <a:off x="344391" y="4446925"/>
            <a:ext cx="3204356" cy="338554"/>
          </a:xfrm>
          <a:prstGeom prst="rect">
            <a:avLst/>
          </a:prstGeom>
          <a:noFill/>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①加熱条件</a:t>
            </a: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53" name="テキスト ボックス 52">
            <a:extLst>
              <a:ext uri="{FF2B5EF4-FFF2-40B4-BE49-F238E27FC236}">
                <a16:creationId xmlns:a16="http://schemas.microsoft.com/office/drawing/2014/main" id="{E4BF16CC-8F68-2F91-1B91-5BB0E22FB0CD}"/>
              </a:ext>
            </a:extLst>
          </p:cNvPr>
          <p:cNvSpPr txBox="1"/>
          <p:nvPr/>
        </p:nvSpPr>
        <p:spPr>
          <a:xfrm>
            <a:off x="391400" y="5868702"/>
            <a:ext cx="1422064" cy="338554"/>
          </a:xfrm>
          <a:prstGeom prst="rect">
            <a:avLst/>
          </a:prstGeom>
          <a:noFill/>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②細菌検査</a:t>
            </a: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54" name="正方形/長方形 53">
            <a:extLst>
              <a:ext uri="{FF2B5EF4-FFF2-40B4-BE49-F238E27FC236}">
                <a16:creationId xmlns:a16="http://schemas.microsoft.com/office/drawing/2014/main" id="{505F08C0-B679-A151-6B8F-403DD0339D0E}"/>
              </a:ext>
            </a:extLst>
          </p:cNvPr>
          <p:cNvSpPr/>
          <p:nvPr/>
        </p:nvSpPr>
        <p:spPr>
          <a:xfrm>
            <a:off x="1130372" y="1463234"/>
            <a:ext cx="684076" cy="303374"/>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4E264165-8AC3-DFD2-D173-9C89A92B190F}"/>
              </a:ext>
            </a:extLst>
          </p:cNvPr>
          <p:cNvSpPr txBox="1"/>
          <p:nvPr/>
        </p:nvSpPr>
        <p:spPr>
          <a:xfrm>
            <a:off x="726506" y="4845966"/>
            <a:ext cx="3030900" cy="261610"/>
          </a:xfrm>
          <a:prstGeom prst="rect">
            <a:avLst/>
          </a:prstGeom>
          <a:noFill/>
        </p:spPr>
        <p:txBody>
          <a:bodyPr wrap="square" rtlCol="0">
            <a:spAutoFit/>
          </a:bodyPr>
          <a:lstStyle/>
          <a:p>
            <a:r>
              <a:rPr kumimoji="1" lang="en-US" altLang="ja-JP" sz="1100" dirty="0">
                <a:latin typeface="HGP創英角ｺﾞｼｯｸUB" panose="020B0900000000000000" pitchFamily="50" charset="-128"/>
                <a:ea typeface="HGP創英角ｺﾞｼｯｸUB" panose="020B0900000000000000" pitchFamily="50" charset="-128"/>
              </a:rPr>
              <a:t>【</a:t>
            </a:r>
            <a:r>
              <a:rPr kumimoji="1" lang="ja-JP" altLang="en-US" sz="1100" dirty="0">
                <a:latin typeface="HGP創英角ｺﾞｼｯｸUB" panose="020B0900000000000000" pitchFamily="50" charset="-128"/>
                <a:ea typeface="HGP創英角ｺﾞｼｯｸUB" panose="020B0900000000000000" pitchFamily="50" charset="-128"/>
              </a:rPr>
              <a:t>加熱食肉製品の加熱条件</a:t>
            </a:r>
            <a:r>
              <a:rPr kumimoji="1" lang="en-US" altLang="ja-JP" sz="1100" dirty="0">
                <a:latin typeface="HGP創英角ｺﾞｼｯｸUB" panose="020B0900000000000000" pitchFamily="50" charset="-128"/>
                <a:ea typeface="HGP創英角ｺﾞｼｯｸUB" panose="020B0900000000000000" pitchFamily="50" charset="-128"/>
              </a:rPr>
              <a:t>】</a:t>
            </a:r>
            <a:r>
              <a:rPr kumimoji="1" lang="ja-JP" altLang="en-US" sz="1100" dirty="0">
                <a:latin typeface="HGP創英角ｺﾞｼｯｸUB" panose="020B0900000000000000" pitchFamily="50" charset="-128"/>
                <a:ea typeface="HGP創英角ｺﾞｼｯｸUB" panose="020B0900000000000000" pitchFamily="50" charset="-128"/>
              </a:rPr>
              <a:t>６３℃３０分</a:t>
            </a:r>
            <a:endParaRPr lang="en-US" altLang="ja-JP" sz="1100" dirty="0">
              <a:latin typeface="HGP創英角ｺﾞｼｯｸUB" panose="020B0900000000000000" pitchFamily="50" charset="-128"/>
              <a:ea typeface="HGP創英角ｺﾞｼｯｸUB" panose="020B0900000000000000" pitchFamily="50" charset="-128"/>
            </a:endParaRPr>
          </a:p>
        </p:txBody>
      </p:sp>
      <p:sp>
        <p:nvSpPr>
          <p:cNvPr id="56" name="正方形/長方形 55">
            <a:extLst>
              <a:ext uri="{FF2B5EF4-FFF2-40B4-BE49-F238E27FC236}">
                <a16:creationId xmlns:a16="http://schemas.microsoft.com/office/drawing/2014/main" id="{03574176-EC0C-E0D3-01E0-B1E4275E3BBF}"/>
              </a:ext>
            </a:extLst>
          </p:cNvPr>
          <p:cNvSpPr/>
          <p:nvPr/>
        </p:nvSpPr>
        <p:spPr>
          <a:xfrm>
            <a:off x="686605" y="4793086"/>
            <a:ext cx="2559990" cy="358170"/>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73F84C14-FF1E-DCC9-C58D-663476D22C31}"/>
              </a:ext>
            </a:extLst>
          </p:cNvPr>
          <p:cNvSpPr txBox="1"/>
          <p:nvPr/>
        </p:nvSpPr>
        <p:spPr>
          <a:xfrm>
            <a:off x="-4635673" y="5448519"/>
            <a:ext cx="1311757" cy="261610"/>
          </a:xfrm>
          <a:prstGeom prst="rect">
            <a:avLst/>
          </a:prstGeom>
          <a:solidFill>
            <a:schemeClr val="bg1"/>
          </a:solidFill>
        </p:spPr>
        <p:txBody>
          <a:bodyPr wrap="square" rtlCol="0">
            <a:spAutoFit/>
          </a:bodyPr>
          <a:lstStyle/>
          <a:p>
            <a:r>
              <a:rPr kumimoji="1" lang="ja-JP" altLang="en-US" sz="1100" dirty="0">
                <a:latin typeface="HGP創英角ｺﾞｼｯｸUB" panose="020B0900000000000000" pitchFamily="50" charset="-128"/>
                <a:ea typeface="HGP創英角ｺﾞｼｯｸUB" panose="020B0900000000000000" pitchFamily="50" charset="-128"/>
              </a:rPr>
              <a:t>加熱条件の同等性</a:t>
            </a:r>
            <a:endParaRPr kumimoji="1" lang="en-US" altLang="ja-JP" sz="1100" dirty="0">
              <a:latin typeface="HGP創英角ｺﾞｼｯｸUB" panose="020B0900000000000000" pitchFamily="50" charset="-128"/>
              <a:ea typeface="HGP創英角ｺﾞｼｯｸUB" panose="020B0900000000000000" pitchFamily="50" charset="-128"/>
            </a:endParaRPr>
          </a:p>
        </p:txBody>
      </p:sp>
      <p:sp>
        <p:nvSpPr>
          <p:cNvPr id="61" name="テキスト ボックス 60">
            <a:extLst>
              <a:ext uri="{FF2B5EF4-FFF2-40B4-BE49-F238E27FC236}">
                <a16:creationId xmlns:a16="http://schemas.microsoft.com/office/drawing/2014/main" id="{6D88B5A3-552D-3A0C-3D1E-671CE5594D56}"/>
              </a:ext>
            </a:extLst>
          </p:cNvPr>
          <p:cNvSpPr txBox="1"/>
          <p:nvPr/>
        </p:nvSpPr>
        <p:spPr>
          <a:xfrm>
            <a:off x="728222" y="6150709"/>
            <a:ext cx="1918966" cy="430887"/>
          </a:xfrm>
          <a:prstGeom prst="rect">
            <a:avLst/>
          </a:prstGeom>
          <a:noFill/>
        </p:spPr>
        <p:txBody>
          <a:bodyPr wrap="square" rtlCol="0">
            <a:spAutoFit/>
          </a:bodyPr>
          <a:lstStyle/>
          <a:p>
            <a:r>
              <a:rPr kumimoji="1" lang="en-US" altLang="ja-JP" sz="1100" dirty="0">
                <a:latin typeface="HGP創英角ｺﾞｼｯｸUB" panose="020B0900000000000000" pitchFamily="50" charset="-128"/>
                <a:ea typeface="HGP創英角ｺﾞｼｯｸUB" panose="020B0900000000000000" pitchFamily="50" charset="-128"/>
              </a:rPr>
              <a:t>E.coli</a:t>
            </a:r>
            <a:r>
              <a:rPr kumimoji="1" lang="ja-JP" altLang="en-US" sz="1100" dirty="0">
                <a:latin typeface="HGP創英角ｺﾞｼｯｸUB" panose="020B0900000000000000" pitchFamily="50" charset="-128"/>
                <a:ea typeface="HGP創英角ｺﾞｼｯｸUB" panose="020B0900000000000000" pitchFamily="50" charset="-128"/>
              </a:rPr>
              <a:t>、黄色ブドウ球菌、</a:t>
            </a:r>
            <a:endParaRPr kumimoji="1" lang="en-US" altLang="ja-JP" sz="1100" dirty="0">
              <a:latin typeface="HGP創英角ｺﾞｼｯｸUB" panose="020B0900000000000000" pitchFamily="50" charset="-128"/>
              <a:ea typeface="HGP創英角ｺﾞｼｯｸUB" panose="020B0900000000000000" pitchFamily="50" charset="-128"/>
            </a:endParaRPr>
          </a:p>
          <a:p>
            <a:r>
              <a:rPr kumimoji="1" lang="ja-JP" altLang="en-US" sz="1100" dirty="0">
                <a:latin typeface="HGP創英角ｺﾞｼｯｸUB" panose="020B0900000000000000" pitchFamily="50" charset="-128"/>
                <a:ea typeface="HGP創英角ｺﾞｼｯｸUB" panose="020B0900000000000000" pitchFamily="50" charset="-128"/>
              </a:rPr>
              <a:t>サルモネラ、カンピロバクター</a:t>
            </a:r>
            <a:endParaRPr kumimoji="1" lang="en-US" altLang="ja-JP" sz="1100" dirty="0">
              <a:latin typeface="HGP創英角ｺﾞｼｯｸUB" panose="020B0900000000000000" pitchFamily="50" charset="-128"/>
              <a:ea typeface="HGP創英角ｺﾞｼｯｸUB" panose="020B0900000000000000" pitchFamily="50" charset="-128"/>
            </a:endParaRPr>
          </a:p>
        </p:txBody>
      </p:sp>
      <p:sp>
        <p:nvSpPr>
          <p:cNvPr id="69" name="矢印: 右 68">
            <a:extLst>
              <a:ext uri="{FF2B5EF4-FFF2-40B4-BE49-F238E27FC236}">
                <a16:creationId xmlns:a16="http://schemas.microsoft.com/office/drawing/2014/main" id="{B8545E47-1ADC-6E77-9A2B-1BC98763CAD7}"/>
              </a:ext>
            </a:extLst>
          </p:cNvPr>
          <p:cNvSpPr/>
          <p:nvPr/>
        </p:nvSpPr>
        <p:spPr>
          <a:xfrm>
            <a:off x="1062728" y="6580100"/>
            <a:ext cx="468052" cy="17055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sz="1100">
              <a:latin typeface="HGP創英角ｺﾞｼｯｸUB" panose="020B0900000000000000" pitchFamily="50" charset="-128"/>
              <a:ea typeface="HGP創英角ｺﾞｼｯｸUB" panose="020B0900000000000000" pitchFamily="50" charset="-128"/>
            </a:endParaRPr>
          </a:p>
        </p:txBody>
      </p:sp>
      <p:sp>
        <p:nvSpPr>
          <p:cNvPr id="81" name="テキスト ボックス 80">
            <a:extLst>
              <a:ext uri="{FF2B5EF4-FFF2-40B4-BE49-F238E27FC236}">
                <a16:creationId xmlns:a16="http://schemas.microsoft.com/office/drawing/2014/main" id="{F2294C08-AC71-6BB2-3D86-923D71AA7683}"/>
              </a:ext>
            </a:extLst>
          </p:cNvPr>
          <p:cNvSpPr txBox="1"/>
          <p:nvPr/>
        </p:nvSpPr>
        <p:spPr>
          <a:xfrm>
            <a:off x="1500077" y="6532698"/>
            <a:ext cx="1368164" cy="307777"/>
          </a:xfrm>
          <a:prstGeom prst="rect">
            <a:avLst/>
          </a:prstGeom>
          <a:noFill/>
        </p:spPr>
        <p:txBody>
          <a:bodyPr wrap="square" rtlCol="0">
            <a:spAutoFit/>
          </a:bodyPr>
          <a:lstStyle/>
          <a:p>
            <a:r>
              <a:rPr kumimoji="1" lang="ja-JP" altLang="en-US" sz="1400" u="sng" dirty="0">
                <a:latin typeface="HGP創英角ｺﾞｼｯｸUB" panose="020B0900000000000000" pitchFamily="50" charset="-128"/>
                <a:ea typeface="HGP創英角ｺﾞｼｯｸUB" panose="020B0900000000000000" pitchFamily="50" charset="-128"/>
              </a:rPr>
              <a:t>すべて陰性</a:t>
            </a:r>
            <a:endParaRPr kumimoji="1" lang="en-US" altLang="ja-JP" sz="1400" u="sng" dirty="0">
              <a:latin typeface="HGP創英角ｺﾞｼｯｸUB" panose="020B0900000000000000" pitchFamily="50" charset="-128"/>
              <a:ea typeface="HGP創英角ｺﾞｼｯｸUB" panose="020B0900000000000000" pitchFamily="50" charset="-128"/>
            </a:endParaRPr>
          </a:p>
        </p:txBody>
      </p:sp>
      <p:sp>
        <p:nvSpPr>
          <p:cNvPr id="82" name="テキスト ボックス 81">
            <a:extLst>
              <a:ext uri="{FF2B5EF4-FFF2-40B4-BE49-F238E27FC236}">
                <a16:creationId xmlns:a16="http://schemas.microsoft.com/office/drawing/2014/main" id="{9E14D12D-CA54-1149-8294-DEA8C060296A}"/>
              </a:ext>
            </a:extLst>
          </p:cNvPr>
          <p:cNvSpPr txBox="1"/>
          <p:nvPr/>
        </p:nvSpPr>
        <p:spPr>
          <a:xfrm>
            <a:off x="2558489" y="4211767"/>
            <a:ext cx="415242" cy="215444"/>
          </a:xfrm>
          <a:prstGeom prst="rect">
            <a:avLst/>
          </a:prstGeom>
          <a:noFill/>
        </p:spPr>
        <p:txBody>
          <a:bodyPr wrap="square" rtlCol="0">
            <a:spAutoFit/>
          </a:bodyPr>
          <a:lstStyle/>
          <a:p>
            <a:r>
              <a:rPr kumimoji="1" lang="ja-JP" altLang="en-US" sz="800" dirty="0"/>
              <a:t>（分）</a:t>
            </a:r>
          </a:p>
        </p:txBody>
      </p:sp>
      <p:sp>
        <p:nvSpPr>
          <p:cNvPr id="83" name="テキスト ボックス 82">
            <a:extLst>
              <a:ext uri="{FF2B5EF4-FFF2-40B4-BE49-F238E27FC236}">
                <a16:creationId xmlns:a16="http://schemas.microsoft.com/office/drawing/2014/main" id="{7E98B22B-D139-5830-A8A4-1C18B3073789}"/>
              </a:ext>
            </a:extLst>
          </p:cNvPr>
          <p:cNvSpPr txBox="1"/>
          <p:nvPr/>
        </p:nvSpPr>
        <p:spPr>
          <a:xfrm>
            <a:off x="518725" y="2668876"/>
            <a:ext cx="415242" cy="215444"/>
          </a:xfrm>
          <a:prstGeom prst="rect">
            <a:avLst/>
          </a:prstGeom>
          <a:noFill/>
        </p:spPr>
        <p:txBody>
          <a:bodyPr wrap="square" rtlCol="0">
            <a:spAutoFit/>
          </a:bodyPr>
          <a:lstStyle/>
          <a:p>
            <a:r>
              <a:rPr kumimoji="1" lang="ja-JP" altLang="en-US" sz="800" dirty="0"/>
              <a:t>（℃）</a:t>
            </a:r>
          </a:p>
        </p:txBody>
      </p:sp>
      <p:sp>
        <p:nvSpPr>
          <p:cNvPr id="86" name="テキスト ボックス 85">
            <a:extLst>
              <a:ext uri="{FF2B5EF4-FFF2-40B4-BE49-F238E27FC236}">
                <a16:creationId xmlns:a16="http://schemas.microsoft.com/office/drawing/2014/main" id="{61D6D0B1-A706-F533-5C37-DF3BC0A01638}"/>
              </a:ext>
            </a:extLst>
          </p:cNvPr>
          <p:cNvSpPr txBox="1"/>
          <p:nvPr/>
        </p:nvSpPr>
        <p:spPr>
          <a:xfrm>
            <a:off x="2841005" y="4252999"/>
            <a:ext cx="550743" cy="246221"/>
          </a:xfrm>
          <a:prstGeom prst="rect">
            <a:avLst/>
          </a:prstGeom>
          <a:noFill/>
        </p:spPr>
        <p:txBody>
          <a:bodyPr wrap="square" rtlCol="0">
            <a:spAutoFit/>
          </a:bodyPr>
          <a:lstStyle/>
          <a:p>
            <a:r>
              <a:rPr lang="ja-JP" altLang="en-US" sz="1000" dirty="0"/>
              <a:t>（</a:t>
            </a:r>
            <a:r>
              <a:rPr lang="en-US" altLang="ja-JP" sz="1000" dirty="0"/>
              <a:t>n=2</a:t>
            </a:r>
            <a:r>
              <a:rPr lang="ja-JP" altLang="en-US" sz="1000" dirty="0"/>
              <a:t>）</a:t>
            </a:r>
            <a:endParaRPr lang="en-US" altLang="ja-JP" sz="1000" dirty="0"/>
          </a:p>
        </p:txBody>
      </p:sp>
      <p:sp>
        <p:nvSpPr>
          <p:cNvPr id="87" name="矢印: 右 86">
            <a:extLst>
              <a:ext uri="{FF2B5EF4-FFF2-40B4-BE49-F238E27FC236}">
                <a16:creationId xmlns:a16="http://schemas.microsoft.com/office/drawing/2014/main" id="{7F847CFD-7BE5-7B28-114A-E4865073ECA4}"/>
              </a:ext>
            </a:extLst>
          </p:cNvPr>
          <p:cNvSpPr/>
          <p:nvPr/>
        </p:nvSpPr>
        <p:spPr>
          <a:xfrm>
            <a:off x="1019200" y="5464792"/>
            <a:ext cx="468052" cy="17055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sz="110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296519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4500</TotalTime>
  <Words>581</Words>
  <Application>Microsoft Office PowerPoint</Application>
  <PresentationFormat>ユーザー設定</PresentationFormat>
  <Paragraphs>65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HGP創英角ｺﾞｼｯｸUB</vt:lpstr>
      <vt:lpstr>HGS創英角ｺﾞｼｯｸUB</vt:lpstr>
      <vt:lpstr>HG創英角ｺﾞｼｯｸUB</vt:lpstr>
      <vt:lpstr>Arial</vt:lpstr>
      <vt:lpstr>Calibri</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平山  海姫</cp:lastModifiedBy>
  <cp:revision>303</cp:revision>
  <cp:lastPrinted>2026-01-09T07:54:36Z</cp:lastPrinted>
  <dcterms:created xsi:type="dcterms:W3CDTF">2014-05-13T02:41:00Z</dcterms:created>
  <dcterms:modified xsi:type="dcterms:W3CDTF">2026-01-09T08:08:25Z</dcterms:modified>
</cp:coreProperties>
</file>